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65" r:id="rId3"/>
    <p:sldId id="266" r:id="rId4"/>
    <p:sldId id="267" r:id="rId5"/>
    <p:sldId id="257" r:id="rId6"/>
    <p:sldId id="258" r:id="rId7"/>
    <p:sldId id="264" r:id="rId8"/>
    <p:sldId id="259" r:id="rId9"/>
    <p:sldId id="260" r:id="rId10"/>
    <p:sldId id="261" r:id="rId11"/>
    <p:sldId id="263" r:id="rId12"/>
    <p:sldId id="262" r:id="rId13"/>
  </p:sldIdLst>
  <p:sldSz cx="9144000" cy="6858000" type="screen4x3"/>
  <p:notesSz cx="6743700" cy="9880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9525" y="0"/>
            <a:ext cx="2922588" cy="493713"/>
          </a:xfrm>
          <a:prstGeom prst="rect">
            <a:avLst/>
          </a:prstGeom>
        </p:spPr>
        <p:txBody>
          <a:bodyPr vert="horz" lIns="91440" tIns="45720" rIns="91440" bIns="45720" rtlCol="0"/>
          <a:lstStyle>
            <a:lvl1pPr algn="r">
              <a:defRPr sz="1200"/>
            </a:lvl1pPr>
          </a:lstStyle>
          <a:p>
            <a:fld id="{A05AF18D-F67C-4922-A331-2386D4DBB30D}" type="datetimeFigureOut">
              <a:rPr lang="en-GB" smtClean="0"/>
              <a:t>02/04/2014</a:t>
            </a:fld>
            <a:endParaRPr lang="en-GB"/>
          </a:p>
        </p:txBody>
      </p:sp>
      <p:sp>
        <p:nvSpPr>
          <p:cNvPr id="4" name="Footer Placeholder 3"/>
          <p:cNvSpPr>
            <a:spLocks noGrp="1"/>
          </p:cNvSpPr>
          <p:nvPr>
            <p:ph type="ftr" sz="quarter" idx="2"/>
          </p:nvPr>
        </p:nvSpPr>
        <p:spPr>
          <a:xfrm>
            <a:off x="0" y="9385300"/>
            <a:ext cx="2922588"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9525" y="9385300"/>
            <a:ext cx="2922588" cy="493713"/>
          </a:xfrm>
          <a:prstGeom prst="rect">
            <a:avLst/>
          </a:prstGeom>
        </p:spPr>
        <p:txBody>
          <a:bodyPr vert="horz" lIns="91440" tIns="45720" rIns="91440" bIns="45720" rtlCol="0" anchor="b"/>
          <a:lstStyle>
            <a:lvl1pPr algn="r">
              <a:defRPr sz="1200"/>
            </a:lvl1pPr>
          </a:lstStyle>
          <a:p>
            <a:fld id="{B877C602-2370-4646-9940-AEA1EA40D95D}" type="slidenum">
              <a:rPr lang="en-GB" smtClean="0"/>
              <a:t>‹#›</a:t>
            </a:fld>
            <a:endParaRPr lang="en-GB"/>
          </a:p>
        </p:txBody>
      </p:sp>
    </p:spTree>
    <p:extLst>
      <p:ext uri="{BB962C8B-B14F-4D97-AF65-F5344CB8AC3E}">
        <p14:creationId xmlns:p14="http://schemas.microsoft.com/office/powerpoint/2010/main" val="34505783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BA070BDB-AA52-4938-98A5-9207FAA78BC6}" type="datetimeFigureOut">
              <a:rPr lang="en-GB" smtClean="0"/>
              <a:t>02/04/2014</a:t>
            </a:fld>
            <a:endParaRPr lang="en-GB"/>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GB"/>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3D2294A2-3F59-4932-8876-360F2C2C671D}" type="slidenum">
              <a:rPr lang="en-GB" smtClean="0"/>
              <a:t>‹#›</a:t>
            </a:fld>
            <a:endParaRPr lang="en-GB"/>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0BDB-AA52-4938-98A5-9207FAA78BC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0BDB-AA52-4938-98A5-9207FAA78BC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0BDB-AA52-4938-98A5-9207FAA78BC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070BDB-AA52-4938-98A5-9207FAA78BC6}"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A070BDB-AA52-4938-98A5-9207FAA78BC6}"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2294A2-3F59-4932-8876-360F2C2C671D}" type="slidenum">
              <a:rPr lang="en-GB" smtClean="0"/>
              <a:t>‹#›</a:t>
            </a:fld>
            <a:endParaRPr lang="en-GB"/>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A070BDB-AA52-4938-98A5-9207FAA78BC6}" type="datetimeFigureOut">
              <a:rPr lang="en-GB" smtClean="0"/>
              <a:t>02/04/2014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2294A2-3F59-4932-8876-360F2C2C671D}" type="slidenum">
              <a:rPr lang="en-GB" smtClean="0"/>
              <a:t>‹#›</a:t>
            </a:fld>
            <a:endParaRPr lang="en-GB"/>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070BDB-AA52-4938-98A5-9207FAA78BC6}" type="datetimeFigureOut">
              <a:rPr lang="en-GB" smtClean="0"/>
              <a:t>02/04/2014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70BDB-AA52-4938-98A5-9207FAA78BC6}" type="datetimeFigureOut">
              <a:rPr lang="en-GB" smtClean="0"/>
              <a:t>02/04/2014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0BDB-AA52-4938-98A5-9207FAA78BC6}"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0BDB-AA52-4938-98A5-9207FAA78BC6}"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2294A2-3F59-4932-8876-360F2C2C671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BA070BDB-AA52-4938-98A5-9207FAA78BC6}" type="datetimeFigureOut">
              <a:rPr lang="en-GB" smtClean="0"/>
              <a:t>02/04/2014</a:t>
            </a:fld>
            <a:endParaRPr lang="en-GB"/>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GB"/>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3D2294A2-3F59-4932-8876-360F2C2C671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S5/6 Information Evening</a:t>
            </a:r>
            <a:endParaRPr lang="en-GB" dirty="0"/>
          </a:p>
        </p:txBody>
      </p:sp>
      <p:sp>
        <p:nvSpPr>
          <p:cNvPr id="3" name="Subtitle 2"/>
          <p:cNvSpPr>
            <a:spLocks noGrp="1"/>
          </p:cNvSpPr>
          <p:nvPr>
            <p:ph type="subTitle" idx="1"/>
          </p:nvPr>
        </p:nvSpPr>
        <p:spPr/>
        <p:txBody>
          <a:bodyPr>
            <a:normAutofit fontScale="92500" lnSpcReduction="10000"/>
          </a:bodyPr>
          <a:lstStyle/>
          <a:p>
            <a:endParaRPr lang="en-GB" sz="3200" b="1" dirty="0" smtClean="0"/>
          </a:p>
          <a:p>
            <a:r>
              <a:rPr lang="en-GB" sz="3200" b="1" dirty="0" smtClean="0"/>
              <a:t>April 1</a:t>
            </a:r>
            <a:r>
              <a:rPr lang="en-GB" sz="3200" b="1" baseline="30000" dirty="0" smtClean="0"/>
              <a:t>st</a:t>
            </a:r>
            <a:r>
              <a:rPr lang="en-GB" sz="3200" b="1" dirty="0" smtClean="0"/>
              <a:t> 2014</a:t>
            </a:r>
            <a:endParaRPr lang="en-GB"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93557">
            <a:off x="3055982" y="3887495"/>
            <a:ext cx="1481733" cy="1360955"/>
          </a:xfrm>
          <a:prstGeom prst="rect">
            <a:avLst/>
          </a:prstGeom>
        </p:spPr>
      </p:pic>
    </p:spTree>
    <p:extLst>
      <p:ext uri="{BB962C8B-B14F-4D97-AF65-F5344CB8AC3E}">
        <p14:creationId xmlns:p14="http://schemas.microsoft.com/office/powerpoint/2010/main" val="236226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University</a:t>
            </a:r>
            <a:endParaRPr lang="en-GB" dirty="0"/>
          </a:p>
        </p:txBody>
      </p:sp>
      <p:sp>
        <p:nvSpPr>
          <p:cNvPr id="2" name="Content Placeholder 1"/>
          <p:cNvSpPr>
            <a:spLocks noGrp="1"/>
          </p:cNvSpPr>
          <p:nvPr>
            <p:ph idx="1"/>
          </p:nvPr>
        </p:nvSpPr>
        <p:spPr/>
        <p:txBody>
          <a:bodyPr>
            <a:normAutofit fontScale="92500"/>
          </a:bodyPr>
          <a:lstStyle/>
          <a:p>
            <a:pPr>
              <a:buFont typeface="Wingdings" pitchFamily="2" charset="2"/>
              <a:buChar char="v"/>
            </a:pPr>
            <a:r>
              <a:rPr lang="en-GB" dirty="0"/>
              <a:t>Universities will require evidence of academic rigour in the form of a suitable diet of examinations at the end of S5</a:t>
            </a:r>
          </a:p>
          <a:p>
            <a:pPr>
              <a:buFont typeface="Wingdings" pitchFamily="2" charset="2"/>
              <a:buChar char="v"/>
            </a:pPr>
            <a:r>
              <a:rPr lang="en-GB" dirty="0"/>
              <a:t>Universities will accept 5/4 Highers studied over 2 years (S4-S5)</a:t>
            </a:r>
          </a:p>
          <a:p>
            <a:pPr>
              <a:buFont typeface="Wingdings" pitchFamily="2" charset="2"/>
              <a:buChar char="v"/>
            </a:pPr>
            <a:r>
              <a:rPr lang="en-GB" dirty="0"/>
              <a:t>Universities may place conditions on the academic programme taken in S6</a:t>
            </a:r>
          </a:p>
          <a:p>
            <a:pPr>
              <a:buFont typeface="Wingdings" pitchFamily="2" charset="2"/>
              <a:buChar char="v"/>
            </a:pPr>
            <a:r>
              <a:rPr lang="en-GB" dirty="0"/>
              <a:t>Where a student is in S6 and receives an unconditional offer, universities expect full and continued participation in the subjects declared within the UCAS application and contribution to the life of the school</a:t>
            </a:r>
          </a:p>
        </p:txBody>
      </p:sp>
    </p:spTree>
    <p:extLst>
      <p:ext uri="{BB962C8B-B14F-4D97-AF65-F5344CB8AC3E}">
        <p14:creationId xmlns:p14="http://schemas.microsoft.com/office/powerpoint/2010/main" val="1213389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University</a:t>
            </a:r>
            <a:endParaRPr lang="en-GB" dirty="0"/>
          </a:p>
        </p:txBody>
      </p:sp>
      <p:sp>
        <p:nvSpPr>
          <p:cNvPr id="2" name="Content Placeholder 1"/>
          <p:cNvSpPr>
            <a:spLocks noGrp="1"/>
          </p:cNvSpPr>
          <p:nvPr>
            <p:ph idx="1"/>
          </p:nvPr>
        </p:nvSpPr>
        <p:spPr/>
        <p:txBody>
          <a:bodyPr/>
          <a:lstStyle/>
          <a:p>
            <a:pPr>
              <a:buFont typeface="Wingdings" pitchFamily="2" charset="2"/>
              <a:buChar char="v"/>
            </a:pPr>
            <a:r>
              <a:rPr lang="en-GB" dirty="0"/>
              <a:t>Students who choose to resit a Higher in which they achieved a Grade </a:t>
            </a:r>
            <a:r>
              <a:rPr lang="en-GB" b="1" dirty="0"/>
              <a:t>C</a:t>
            </a:r>
            <a:r>
              <a:rPr lang="en-GB" dirty="0"/>
              <a:t> or below in the first sitting, will be required to achieve a grade </a:t>
            </a:r>
            <a:r>
              <a:rPr lang="en-GB" b="1" dirty="0"/>
              <a:t>A</a:t>
            </a:r>
            <a:r>
              <a:rPr lang="en-GB" dirty="0"/>
              <a:t> in the second </a:t>
            </a:r>
            <a:r>
              <a:rPr lang="en-GB" dirty="0" smtClean="0"/>
              <a:t>sitting</a:t>
            </a:r>
          </a:p>
          <a:p>
            <a:pPr>
              <a:buFont typeface="Wingdings" pitchFamily="2" charset="2"/>
              <a:buChar char="v"/>
            </a:pPr>
            <a:endParaRPr lang="en-GB" dirty="0"/>
          </a:p>
          <a:p>
            <a:pPr>
              <a:buFont typeface="Wingdings" pitchFamily="2" charset="2"/>
              <a:buChar char="v"/>
            </a:pPr>
            <a:r>
              <a:rPr lang="en-GB" dirty="0"/>
              <a:t>Applications to very competitive degrees such as Education, Law or Medicine require special attention to the Personal Statement and the Referee’s statement</a:t>
            </a:r>
          </a:p>
          <a:p>
            <a:pPr>
              <a:buFont typeface="Wingdings" pitchFamily="2" charset="2"/>
              <a:buChar char="v"/>
            </a:pPr>
            <a:endParaRPr lang="en-GB" dirty="0"/>
          </a:p>
        </p:txBody>
      </p:sp>
    </p:spTree>
    <p:extLst>
      <p:ext uri="{BB962C8B-B14F-4D97-AF65-F5344CB8AC3E}">
        <p14:creationId xmlns:p14="http://schemas.microsoft.com/office/powerpoint/2010/main" val="1303214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Progression Routes</a:t>
            </a:r>
            <a:endParaRPr lang="en-GB" dirty="0"/>
          </a:p>
        </p:txBody>
      </p:sp>
      <p:pic>
        <p:nvPicPr>
          <p:cNvPr id="4" name="Picture 78"/>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985681" y="2038350"/>
            <a:ext cx="5172637" cy="395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00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Points to Consider</a:t>
            </a:r>
            <a:endParaRPr lang="en-GB" dirty="0"/>
          </a:p>
        </p:txBody>
      </p:sp>
      <p:sp>
        <p:nvSpPr>
          <p:cNvPr id="2" name="Content Placeholder 1"/>
          <p:cNvSpPr>
            <a:spLocks noGrp="1"/>
          </p:cNvSpPr>
          <p:nvPr>
            <p:ph idx="1"/>
          </p:nvPr>
        </p:nvSpPr>
        <p:spPr/>
        <p:txBody>
          <a:bodyPr>
            <a:normAutofit/>
          </a:bodyPr>
          <a:lstStyle/>
          <a:p>
            <a:pPr>
              <a:buFont typeface="Wingdings" pitchFamily="2" charset="2"/>
              <a:buChar char="v"/>
            </a:pPr>
            <a:r>
              <a:rPr lang="en-GB" sz="2800" dirty="0"/>
              <a:t>What job, course or career am I aiming for</a:t>
            </a:r>
            <a:r>
              <a:rPr lang="en-GB" sz="2800" dirty="0" smtClean="0"/>
              <a:t>?</a:t>
            </a:r>
          </a:p>
          <a:p>
            <a:pPr>
              <a:buFont typeface="Wingdings" pitchFamily="2" charset="2"/>
              <a:buChar char="v"/>
            </a:pPr>
            <a:r>
              <a:rPr lang="en-GB" sz="2800" dirty="0" smtClean="0"/>
              <a:t>What </a:t>
            </a:r>
            <a:r>
              <a:rPr lang="en-GB" sz="2800" dirty="0"/>
              <a:t>are the entry requirements</a:t>
            </a:r>
            <a:r>
              <a:rPr lang="en-GB" sz="2800" dirty="0" smtClean="0"/>
              <a:t>?</a:t>
            </a:r>
          </a:p>
          <a:p>
            <a:pPr>
              <a:buFont typeface="Wingdings" pitchFamily="2" charset="2"/>
              <a:buChar char="v"/>
            </a:pPr>
            <a:r>
              <a:rPr lang="en-GB" sz="2800" dirty="0" smtClean="0"/>
              <a:t>How </a:t>
            </a:r>
            <a:r>
              <a:rPr lang="en-GB" sz="2800" dirty="0"/>
              <a:t>do I expect to do in my exams this year?</a:t>
            </a:r>
          </a:p>
          <a:p>
            <a:pPr>
              <a:buFont typeface="Wingdings" pitchFamily="2" charset="2"/>
              <a:buChar char="v"/>
            </a:pPr>
            <a:r>
              <a:rPr lang="en-GB" sz="2800" dirty="0"/>
              <a:t>For how long do I plan to stay on at school?</a:t>
            </a:r>
          </a:p>
          <a:p>
            <a:pPr>
              <a:buFont typeface="Wingdings" pitchFamily="2" charset="2"/>
              <a:buChar char="v"/>
            </a:pPr>
            <a:r>
              <a:rPr lang="en-GB" sz="2800" dirty="0"/>
              <a:t>What advice have I been given by teachers, careers advisers and parents?</a:t>
            </a:r>
          </a:p>
          <a:p>
            <a:pPr>
              <a:buFont typeface="Wingdings" pitchFamily="2" charset="2"/>
              <a:buChar char="v"/>
            </a:pPr>
            <a:r>
              <a:rPr lang="en-GB" sz="2800" dirty="0"/>
              <a:t>Am I being realistic about my plans?</a:t>
            </a:r>
          </a:p>
          <a:p>
            <a:endParaRPr lang="en-GB" sz="2800" dirty="0"/>
          </a:p>
        </p:txBody>
      </p:sp>
    </p:spTree>
    <p:extLst>
      <p:ext uri="{BB962C8B-B14F-4D97-AF65-F5344CB8AC3E}">
        <p14:creationId xmlns:p14="http://schemas.microsoft.com/office/powerpoint/2010/main" val="1755197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Learning Agreement</a:t>
            </a:r>
            <a:endParaRPr lang="en-GB" dirty="0"/>
          </a:p>
        </p:txBody>
      </p:sp>
      <p:sp>
        <p:nvSpPr>
          <p:cNvPr id="2" name="Content Placeholder 1"/>
          <p:cNvSpPr>
            <a:spLocks noGrp="1"/>
          </p:cNvSpPr>
          <p:nvPr>
            <p:ph idx="1"/>
          </p:nvPr>
        </p:nvSpPr>
        <p:spPr/>
        <p:txBody>
          <a:bodyPr>
            <a:normAutofit lnSpcReduction="10000"/>
          </a:bodyPr>
          <a:lstStyle/>
          <a:p>
            <a:pPr>
              <a:buFont typeface="Wingdings" pitchFamily="2" charset="2"/>
              <a:buChar char="v"/>
            </a:pPr>
            <a:r>
              <a:rPr lang="en-US" dirty="0"/>
              <a:t>Commitment to school </a:t>
            </a:r>
            <a:endParaRPr lang="en-US" dirty="0" smtClean="0"/>
          </a:p>
          <a:p>
            <a:pPr>
              <a:buFont typeface="Wingdings" pitchFamily="2" charset="2"/>
              <a:buChar char="v"/>
            </a:pPr>
            <a:endParaRPr lang="en-US" dirty="0"/>
          </a:p>
          <a:p>
            <a:pPr>
              <a:buFont typeface="Wingdings" pitchFamily="2" charset="2"/>
              <a:buChar char="v"/>
            </a:pPr>
            <a:r>
              <a:rPr lang="en-US" dirty="0"/>
              <a:t>Paid Employment (10 hours per week</a:t>
            </a:r>
            <a:r>
              <a:rPr lang="en-US" dirty="0" smtClean="0"/>
              <a:t>)</a:t>
            </a:r>
          </a:p>
          <a:p>
            <a:pPr>
              <a:buFont typeface="Wingdings" pitchFamily="2" charset="2"/>
              <a:buChar char="v"/>
            </a:pPr>
            <a:endParaRPr lang="en-US" dirty="0"/>
          </a:p>
          <a:p>
            <a:pPr>
              <a:buFont typeface="Wingdings" pitchFamily="2" charset="2"/>
              <a:buChar char="v"/>
            </a:pPr>
            <a:r>
              <a:rPr lang="en-US" dirty="0"/>
              <a:t>Holidays during school </a:t>
            </a:r>
            <a:r>
              <a:rPr lang="en-US" dirty="0" smtClean="0"/>
              <a:t>time</a:t>
            </a:r>
          </a:p>
          <a:p>
            <a:pPr>
              <a:buFont typeface="Wingdings" pitchFamily="2" charset="2"/>
              <a:buChar char="v"/>
            </a:pPr>
            <a:endParaRPr lang="en-US" dirty="0"/>
          </a:p>
          <a:p>
            <a:pPr>
              <a:buFont typeface="Wingdings" pitchFamily="2" charset="2"/>
              <a:buChar char="v"/>
            </a:pPr>
            <a:r>
              <a:rPr lang="en-US" dirty="0"/>
              <a:t>‘Young Person’ </a:t>
            </a:r>
            <a:r>
              <a:rPr lang="en-US" dirty="0" smtClean="0"/>
              <a:t>status</a:t>
            </a:r>
          </a:p>
          <a:p>
            <a:pPr>
              <a:buFont typeface="Wingdings" pitchFamily="2" charset="2"/>
              <a:buChar char="v"/>
            </a:pPr>
            <a:endParaRPr lang="en-US" dirty="0"/>
          </a:p>
          <a:p>
            <a:pPr>
              <a:buFont typeface="Wingdings" pitchFamily="2" charset="2"/>
              <a:buChar char="v"/>
            </a:pPr>
            <a:r>
              <a:rPr lang="en-US" dirty="0"/>
              <a:t>Use of non-class time</a:t>
            </a:r>
          </a:p>
          <a:p>
            <a:endParaRPr lang="en-GB" dirty="0"/>
          </a:p>
        </p:txBody>
      </p:sp>
    </p:spTree>
    <p:extLst>
      <p:ext uri="{BB962C8B-B14F-4D97-AF65-F5344CB8AC3E}">
        <p14:creationId xmlns:p14="http://schemas.microsoft.com/office/powerpoint/2010/main" val="4148049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a:t>OTHER ISSUES</a:t>
            </a:r>
            <a:endParaRPr lang="en-GB" dirty="0"/>
          </a:p>
        </p:txBody>
      </p:sp>
      <p:sp>
        <p:nvSpPr>
          <p:cNvPr id="2" name="Content Placeholder 1"/>
          <p:cNvSpPr>
            <a:spLocks noGrp="1"/>
          </p:cNvSpPr>
          <p:nvPr>
            <p:ph idx="1"/>
          </p:nvPr>
        </p:nvSpPr>
        <p:spPr/>
        <p:txBody>
          <a:bodyPr/>
          <a:lstStyle/>
          <a:p>
            <a:pPr>
              <a:buFont typeface="Wingdings" pitchFamily="2" charset="2"/>
              <a:buChar char="v"/>
            </a:pPr>
            <a:r>
              <a:rPr lang="en-GB" dirty="0" smtClean="0">
                <a:solidFill>
                  <a:schemeClr val="tx1"/>
                </a:solidFill>
              </a:rPr>
              <a:t>Think </a:t>
            </a:r>
            <a:r>
              <a:rPr lang="en-GB" dirty="0">
                <a:solidFill>
                  <a:schemeClr val="tx1"/>
                </a:solidFill>
              </a:rPr>
              <a:t>about the options open to you in relation to your career plans.</a:t>
            </a:r>
          </a:p>
          <a:p>
            <a:pPr>
              <a:buFont typeface="Wingdings" pitchFamily="2" charset="2"/>
              <a:buChar char="v"/>
            </a:pPr>
            <a:r>
              <a:rPr lang="en-GB" dirty="0">
                <a:solidFill>
                  <a:schemeClr val="tx1"/>
                </a:solidFill>
              </a:rPr>
              <a:t>Make the best choice you can </a:t>
            </a:r>
          </a:p>
          <a:p>
            <a:pPr>
              <a:buFont typeface="Wingdings" pitchFamily="2" charset="2"/>
              <a:buChar char="v"/>
            </a:pPr>
            <a:r>
              <a:rPr lang="en-GB" dirty="0" smtClean="0">
                <a:solidFill>
                  <a:schemeClr val="tx1"/>
                </a:solidFill>
              </a:rPr>
              <a:t> Educational Maintenance Allowance</a:t>
            </a:r>
          </a:p>
          <a:p>
            <a:pPr>
              <a:buFont typeface="Wingdings" pitchFamily="2" charset="2"/>
              <a:buChar char="v"/>
            </a:pPr>
            <a:r>
              <a:rPr lang="en-GB" dirty="0" smtClean="0">
                <a:solidFill>
                  <a:schemeClr val="tx1"/>
                </a:solidFill>
              </a:rPr>
              <a:t>Opportunities to contribute to the wider life of the school</a:t>
            </a:r>
          </a:p>
          <a:p>
            <a:pPr>
              <a:buFont typeface="Wingdings" pitchFamily="2" charset="2"/>
              <a:buChar char="v"/>
            </a:pPr>
            <a:r>
              <a:rPr lang="en-GB" dirty="0">
                <a:solidFill>
                  <a:schemeClr val="tx1"/>
                </a:solidFill>
              </a:rPr>
              <a:t>Can’t guarantee all choices but will do best</a:t>
            </a:r>
          </a:p>
          <a:p>
            <a:endParaRPr lang="en-GB" dirty="0"/>
          </a:p>
        </p:txBody>
      </p:sp>
    </p:spTree>
    <p:extLst>
      <p:ext uri="{BB962C8B-B14F-4D97-AF65-F5344CB8AC3E}">
        <p14:creationId xmlns:p14="http://schemas.microsoft.com/office/powerpoint/2010/main" val="43265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New Qualifications</a:t>
            </a:r>
            <a:endParaRPr lang="en-GB" dirty="0"/>
          </a:p>
        </p:txBody>
      </p:sp>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dirty="0"/>
          </a:p>
        </p:txBody>
      </p:sp>
      <p:graphicFrame>
        <p:nvGraphicFramePr>
          <p:cNvPr id="6" name="Content Placeholder 3"/>
          <p:cNvGraphicFramePr>
            <a:graphicFrameLocks/>
          </p:cNvGraphicFramePr>
          <p:nvPr>
            <p:extLst>
              <p:ext uri="{D42A27DB-BD31-4B8C-83A1-F6EECF244321}">
                <p14:modId xmlns:p14="http://schemas.microsoft.com/office/powerpoint/2010/main" val="1901684200"/>
              </p:ext>
            </p:extLst>
          </p:nvPr>
        </p:nvGraphicFramePr>
        <p:xfrm>
          <a:off x="450376" y="2060848"/>
          <a:ext cx="8229600" cy="3975080"/>
        </p:xfrm>
        <a:graphic>
          <a:graphicData uri="http://schemas.openxmlformats.org/drawingml/2006/table">
            <a:tbl>
              <a:tblPr firstRow="1" bandRow="1">
                <a:tableStyleId>{5C22544A-7EE6-4342-B048-85BDC9FD1C3A}</a:tableStyleId>
              </a:tblPr>
              <a:tblGrid>
                <a:gridCol w="1333222"/>
                <a:gridCol w="2493546"/>
                <a:gridCol w="1728192"/>
                <a:gridCol w="1028720"/>
                <a:gridCol w="1645920"/>
              </a:tblGrid>
              <a:tr h="774680">
                <a:tc>
                  <a:txBody>
                    <a:bodyPr/>
                    <a:lstStyle/>
                    <a:p>
                      <a:r>
                        <a:rPr lang="en-GB" dirty="0" smtClean="0"/>
                        <a:t>SCQF Level</a:t>
                      </a:r>
                      <a:endParaRPr lang="en-GB" dirty="0"/>
                    </a:p>
                  </a:txBody>
                  <a:tcPr/>
                </a:tc>
                <a:tc>
                  <a:txBody>
                    <a:bodyPr/>
                    <a:lstStyle/>
                    <a:p>
                      <a:r>
                        <a:rPr lang="en-GB" dirty="0" smtClean="0"/>
                        <a:t>New Qualification</a:t>
                      </a:r>
                      <a:endParaRPr lang="en-GB" dirty="0"/>
                    </a:p>
                  </a:txBody>
                  <a:tcPr/>
                </a:tc>
                <a:tc>
                  <a:txBody>
                    <a:bodyPr/>
                    <a:lstStyle/>
                    <a:p>
                      <a:r>
                        <a:rPr lang="en-GB" dirty="0" smtClean="0"/>
                        <a:t>External Exam?</a:t>
                      </a:r>
                      <a:endParaRPr lang="en-GB" dirty="0"/>
                    </a:p>
                  </a:txBody>
                  <a:tcPr/>
                </a:tc>
                <a:tc>
                  <a:txBody>
                    <a:bodyPr/>
                    <a:lstStyle/>
                    <a:p>
                      <a:r>
                        <a:rPr lang="en-GB" dirty="0" smtClean="0"/>
                        <a:t>Replaces</a:t>
                      </a:r>
                      <a:endParaRPr lang="en-GB" dirty="0"/>
                    </a:p>
                  </a:txBody>
                  <a:tcPr/>
                </a:tc>
                <a:tc>
                  <a:txBody>
                    <a:bodyPr/>
                    <a:lstStyle/>
                    <a:p>
                      <a:r>
                        <a:rPr lang="en-GB" dirty="0" smtClean="0"/>
                        <a:t>Previous</a:t>
                      </a:r>
                      <a:endParaRPr lang="en-GB" dirty="0"/>
                    </a:p>
                  </a:txBody>
                  <a:tcPr/>
                </a:tc>
              </a:tr>
              <a:tr h="370840">
                <a:tc>
                  <a:txBody>
                    <a:bodyPr/>
                    <a:lstStyle/>
                    <a:p>
                      <a:r>
                        <a:rPr lang="en-GB" dirty="0" smtClean="0"/>
                        <a:t>Level 3</a:t>
                      </a:r>
                      <a:endParaRPr lang="en-GB" dirty="0"/>
                    </a:p>
                  </a:txBody>
                  <a:tcPr/>
                </a:tc>
                <a:tc>
                  <a:txBody>
                    <a:bodyPr/>
                    <a:lstStyle/>
                    <a:p>
                      <a:r>
                        <a:rPr lang="en-GB" dirty="0" smtClean="0"/>
                        <a:t>National 3</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 Pass or Fail</a:t>
                      </a:r>
                    </a:p>
                    <a:p>
                      <a:endParaRPr lang="en-GB" dirty="0"/>
                    </a:p>
                  </a:txBody>
                  <a:tcPr/>
                </a:tc>
                <a:tc>
                  <a:txBody>
                    <a:bodyPr/>
                    <a:lstStyle/>
                    <a:p>
                      <a:pPr algn="ctr"/>
                      <a:r>
                        <a:rPr lang="en-GB" b="1" dirty="0" smtClean="0"/>
                        <a:t>→</a:t>
                      </a:r>
                      <a:endParaRPr lang="en-GB" b="1" dirty="0"/>
                    </a:p>
                  </a:txBody>
                  <a:tcPr/>
                </a:tc>
                <a:tc>
                  <a:txBody>
                    <a:bodyPr/>
                    <a:lstStyle/>
                    <a:p>
                      <a:r>
                        <a:rPr lang="en-GB" dirty="0" smtClean="0"/>
                        <a:t>Access 3 &amp; </a:t>
                      </a:r>
                    </a:p>
                    <a:p>
                      <a:r>
                        <a:rPr lang="en-GB" dirty="0" smtClean="0"/>
                        <a:t>SG Foundation</a:t>
                      </a:r>
                      <a:endParaRPr lang="en-GB" dirty="0"/>
                    </a:p>
                  </a:txBody>
                  <a:tcPr/>
                </a:tc>
              </a:tr>
              <a:tr h="370840">
                <a:tc>
                  <a:txBody>
                    <a:bodyPr/>
                    <a:lstStyle/>
                    <a:p>
                      <a:r>
                        <a:rPr lang="en-GB" dirty="0" smtClean="0"/>
                        <a:t>Level 4</a:t>
                      </a:r>
                      <a:endParaRPr lang="en-GB" dirty="0"/>
                    </a:p>
                  </a:txBody>
                  <a:tcPr/>
                </a:tc>
                <a:tc>
                  <a:txBody>
                    <a:bodyPr/>
                    <a:lstStyle/>
                    <a:p>
                      <a:r>
                        <a:rPr lang="en-GB" dirty="0" smtClean="0"/>
                        <a:t>National 4</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 Pass or Fail</a:t>
                      </a:r>
                    </a:p>
                    <a:p>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SG General</a:t>
                      </a:r>
                    </a:p>
                    <a:p>
                      <a:r>
                        <a:rPr lang="en-GB" dirty="0" smtClean="0"/>
                        <a:t>Intermediate</a:t>
                      </a:r>
                      <a:r>
                        <a:rPr lang="en-GB" baseline="0" dirty="0" smtClean="0"/>
                        <a:t> 1</a:t>
                      </a:r>
                      <a:endParaRPr lang="en-GB" dirty="0"/>
                    </a:p>
                  </a:txBody>
                  <a:tcPr/>
                </a:tc>
              </a:tr>
              <a:tr h="370840">
                <a:tc>
                  <a:txBody>
                    <a:bodyPr/>
                    <a:lstStyle/>
                    <a:p>
                      <a:r>
                        <a:rPr lang="en-GB" dirty="0" smtClean="0"/>
                        <a:t>Level 5</a:t>
                      </a:r>
                      <a:endParaRPr lang="en-GB" dirty="0"/>
                    </a:p>
                  </a:txBody>
                  <a:tcPr/>
                </a:tc>
                <a:tc>
                  <a:txBody>
                    <a:bodyPr/>
                    <a:lstStyle/>
                    <a:p>
                      <a:r>
                        <a:rPr lang="en-GB" dirty="0" smtClean="0"/>
                        <a:t>National 5</a:t>
                      </a:r>
                      <a:endParaRPr lang="en-GB" dirty="0"/>
                    </a:p>
                  </a:txBody>
                  <a:tcPr/>
                </a:tc>
                <a:tc>
                  <a:txBody>
                    <a:bodyPr/>
                    <a:lstStyle/>
                    <a:p>
                      <a:r>
                        <a:rPr lang="en-GB" dirty="0" smtClean="0"/>
                        <a:t>Yes</a:t>
                      </a:r>
                    </a:p>
                    <a:p>
                      <a:r>
                        <a:rPr lang="en-GB" dirty="0" smtClean="0"/>
                        <a:t>Graded A - D</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SG Credit</a:t>
                      </a:r>
                    </a:p>
                    <a:p>
                      <a:r>
                        <a:rPr lang="en-GB" dirty="0" smtClean="0"/>
                        <a:t>Intermediate 2</a:t>
                      </a:r>
                      <a:endParaRPr lang="en-GB" dirty="0"/>
                    </a:p>
                  </a:txBody>
                  <a:tcPr/>
                </a:tc>
              </a:tr>
              <a:tr h="370840">
                <a:tc>
                  <a:txBody>
                    <a:bodyPr/>
                    <a:lstStyle/>
                    <a:p>
                      <a:r>
                        <a:rPr lang="en-GB" dirty="0" smtClean="0"/>
                        <a:t>Level 6</a:t>
                      </a:r>
                      <a:endParaRPr lang="en-GB" dirty="0"/>
                    </a:p>
                  </a:txBody>
                  <a:tcPr/>
                </a:tc>
                <a:tc>
                  <a:txBody>
                    <a:bodyPr/>
                    <a:lstStyle/>
                    <a:p>
                      <a:r>
                        <a:rPr lang="en-GB" dirty="0" smtClean="0"/>
                        <a:t>Higher (new)</a:t>
                      </a:r>
                    </a:p>
                    <a:p>
                      <a:r>
                        <a:rPr lang="en-GB" dirty="0" smtClean="0"/>
                        <a:t>Available 2014</a:t>
                      </a:r>
                      <a:endParaRPr lang="en-GB" dirty="0"/>
                    </a:p>
                  </a:txBody>
                  <a:tcPr/>
                </a:tc>
                <a:tc>
                  <a:txBody>
                    <a:bodyPr/>
                    <a:lstStyle/>
                    <a:p>
                      <a:r>
                        <a:rPr lang="en-GB" dirty="0" smtClean="0"/>
                        <a:t>Yes</a:t>
                      </a:r>
                    </a:p>
                    <a:p>
                      <a:r>
                        <a:rPr lang="en-GB" dirty="0" smtClean="0"/>
                        <a:t>Graded A - D</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Higher</a:t>
                      </a:r>
                      <a:endParaRPr lang="en-GB" dirty="0"/>
                    </a:p>
                  </a:txBody>
                  <a:tcPr/>
                </a:tc>
              </a:tr>
              <a:tr h="370840">
                <a:tc>
                  <a:txBody>
                    <a:bodyPr/>
                    <a:lstStyle/>
                    <a:p>
                      <a:r>
                        <a:rPr lang="en-GB" dirty="0" smtClean="0"/>
                        <a:t>Level 7</a:t>
                      </a:r>
                      <a:endParaRPr lang="en-GB" dirty="0"/>
                    </a:p>
                  </a:txBody>
                  <a:tcPr/>
                </a:tc>
                <a:tc>
                  <a:txBody>
                    <a:bodyPr/>
                    <a:lstStyle/>
                    <a:p>
                      <a:r>
                        <a:rPr lang="en-GB" dirty="0" smtClean="0"/>
                        <a:t>Advanced Higher (new)</a:t>
                      </a:r>
                    </a:p>
                    <a:p>
                      <a:r>
                        <a:rPr lang="en-GB" dirty="0" smtClean="0"/>
                        <a:t>Available 2015</a:t>
                      </a:r>
                      <a:endParaRPr lang="en-GB" dirty="0"/>
                    </a:p>
                  </a:txBody>
                  <a:tcPr/>
                </a:tc>
                <a:tc>
                  <a:txBody>
                    <a:bodyPr/>
                    <a:lstStyle/>
                    <a:p>
                      <a:r>
                        <a:rPr lang="en-GB" dirty="0" smtClean="0"/>
                        <a:t>Yes</a:t>
                      </a:r>
                    </a:p>
                    <a:p>
                      <a:r>
                        <a:rPr lang="en-GB" dirty="0" smtClean="0"/>
                        <a:t>Graded A - D</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Advanced Higher</a:t>
                      </a:r>
                      <a:endParaRPr lang="en-GB" dirty="0"/>
                    </a:p>
                  </a:txBody>
                  <a:tcPr/>
                </a:tc>
              </a:tr>
            </a:tbl>
          </a:graphicData>
        </a:graphic>
      </p:graphicFrame>
    </p:spTree>
    <p:extLst>
      <p:ext uri="{BB962C8B-B14F-4D97-AF65-F5344CB8AC3E}">
        <p14:creationId xmlns:p14="http://schemas.microsoft.com/office/powerpoint/2010/main" val="344581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National 5, Higher and Advanced Higher</a:t>
            </a:r>
            <a:endParaRPr lang="en-GB" sz="3600" dirty="0"/>
          </a:p>
        </p:txBody>
      </p:sp>
      <p:sp>
        <p:nvSpPr>
          <p:cNvPr id="5" name="Content Placeholder 4"/>
          <p:cNvSpPr>
            <a:spLocks noGrp="1"/>
          </p:cNvSpPr>
          <p:nvPr>
            <p:ph idx="1"/>
          </p:nvPr>
        </p:nvSpPr>
        <p:spPr/>
        <p:txBody>
          <a:bodyPr>
            <a:normAutofit lnSpcReduction="10000"/>
          </a:bodyPr>
          <a:lstStyle/>
          <a:p>
            <a:pPr algn="just">
              <a:lnSpc>
                <a:spcPct val="90000"/>
              </a:lnSpc>
              <a:spcBef>
                <a:spcPts val="600"/>
              </a:spcBef>
              <a:buFont typeface="Wingdings" pitchFamily="2" charset="2"/>
              <a:buChar char="v"/>
            </a:pPr>
            <a:r>
              <a:rPr lang="en-GB" dirty="0"/>
              <a:t>Courses are Unit based - Units assessed pass/fail within centres – as at </a:t>
            </a:r>
            <a:r>
              <a:rPr lang="en-GB" dirty="0" smtClean="0"/>
              <a:t>present</a:t>
            </a:r>
          </a:p>
          <a:p>
            <a:pPr algn="just">
              <a:lnSpc>
                <a:spcPct val="90000"/>
              </a:lnSpc>
              <a:spcBef>
                <a:spcPts val="600"/>
              </a:spcBef>
              <a:buFont typeface="Wingdings" pitchFamily="2" charset="2"/>
              <a:buChar char="v"/>
            </a:pPr>
            <a:endParaRPr lang="en-GB" dirty="0"/>
          </a:p>
          <a:p>
            <a:pPr algn="just">
              <a:lnSpc>
                <a:spcPct val="90000"/>
              </a:lnSpc>
              <a:spcBef>
                <a:spcPts val="600"/>
              </a:spcBef>
              <a:buFont typeface="Wingdings" pitchFamily="2" charset="2"/>
              <a:buChar char="v"/>
            </a:pPr>
            <a:r>
              <a:rPr lang="en-GB" dirty="0"/>
              <a:t>Designed to provide progression between </a:t>
            </a:r>
            <a:r>
              <a:rPr lang="en-GB" dirty="0" smtClean="0"/>
              <a:t>levels</a:t>
            </a:r>
          </a:p>
          <a:p>
            <a:pPr algn="just">
              <a:lnSpc>
                <a:spcPct val="90000"/>
              </a:lnSpc>
              <a:spcBef>
                <a:spcPts val="600"/>
              </a:spcBef>
              <a:buFont typeface="Wingdings" pitchFamily="2" charset="2"/>
              <a:buChar char="v"/>
            </a:pPr>
            <a:endParaRPr lang="en-GB" dirty="0"/>
          </a:p>
          <a:p>
            <a:pPr>
              <a:lnSpc>
                <a:spcPct val="90000"/>
              </a:lnSpc>
              <a:buFont typeface="Wingdings" pitchFamily="2" charset="2"/>
              <a:buChar char="v"/>
            </a:pPr>
            <a:r>
              <a:rPr lang="en-GB" dirty="0"/>
              <a:t>Courses at National 5 and above  - 160 notional </a:t>
            </a:r>
            <a:r>
              <a:rPr lang="en-GB" dirty="0" smtClean="0"/>
              <a:t>hours</a:t>
            </a:r>
          </a:p>
          <a:p>
            <a:pPr>
              <a:lnSpc>
                <a:spcPct val="90000"/>
              </a:lnSpc>
              <a:buFont typeface="Wingdings" pitchFamily="2" charset="2"/>
              <a:buChar char="v"/>
            </a:pPr>
            <a:endParaRPr lang="en-GB" dirty="0"/>
          </a:p>
          <a:p>
            <a:pPr>
              <a:lnSpc>
                <a:spcPct val="90000"/>
              </a:lnSpc>
              <a:buFont typeface="Wingdings" pitchFamily="2" charset="2"/>
              <a:buChar char="v"/>
            </a:pPr>
            <a:r>
              <a:rPr lang="en-GB" dirty="0"/>
              <a:t>Assessment appropriate to subject and </a:t>
            </a:r>
            <a:r>
              <a:rPr lang="en-GB" dirty="0" smtClean="0"/>
              <a:t>level</a:t>
            </a:r>
          </a:p>
          <a:p>
            <a:pPr>
              <a:lnSpc>
                <a:spcPct val="90000"/>
              </a:lnSpc>
              <a:buFont typeface="Wingdings" pitchFamily="2" charset="2"/>
              <a:buChar char="v"/>
            </a:pPr>
            <a:endParaRPr lang="en-GB" dirty="0"/>
          </a:p>
          <a:p>
            <a:pPr>
              <a:lnSpc>
                <a:spcPct val="90000"/>
              </a:lnSpc>
              <a:buFont typeface="Wingdings" pitchFamily="2" charset="2"/>
              <a:buChar char="v"/>
            </a:pPr>
            <a:r>
              <a:rPr lang="en-GB" dirty="0"/>
              <a:t>More skills based</a:t>
            </a:r>
          </a:p>
          <a:p>
            <a:endParaRPr lang="en-GB" dirty="0"/>
          </a:p>
        </p:txBody>
      </p:sp>
    </p:spTree>
    <p:extLst>
      <p:ext uri="{BB962C8B-B14F-4D97-AF65-F5344CB8AC3E}">
        <p14:creationId xmlns:p14="http://schemas.microsoft.com/office/powerpoint/2010/main" val="161162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err="1" smtClean="0"/>
              <a:t>Bucksburn</a:t>
            </a:r>
            <a:r>
              <a:rPr lang="en-GB" dirty="0" smtClean="0"/>
              <a:t> Link</a:t>
            </a:r>
            <a:endParaRPr lang="en-GB" dirty="0"/>
          </a:p>
        </p:txBody>
      </p:sp>
      <p:sp>
        <p:nvSpPr>
          <p:cNvPr id="2" name="Content Placeholder 1"/>
          <p:cNvSpPr>
            <a:spLocks noGrp="1"/>
          </p:cNvSpPr>
          <p:nvPr>
            <p:ph idx="1"/>
          </p:nvPr>
        </p:nvSpPr>
        <p:spPr/>
        <p:txBody>
          <a:bodyPr/>
          <a:lstStyle/>
          <a:p>
            <a:pPr>
              <a:buFont typeface="Wingdings" pitchFamily="2" charset="2"/>
              <a:buChar char="v"/>
            </a:pPr>
            <a:r>
              <a:rPr lang="en-GB" dirty="0"/>
              <a:t>The S5 and S6 timetable is developed jointly with </a:t>
            </a:r>
            <a:r>
              <a:rPr lang="en-GB" smtClean="0"/>
              <a:t>Bucksburn </a:t>
            </a:r>
            <a:r>
              <a:rPr lang="en-GB" dirty="0"/>
              <a:t>Academy</a:t>
            </a:r>
          </a:p>
          <a:p>
            <a:pPr>
              <a:buFont typeface="Wingdings" pitchFamily="2" charset="2"/>
              <a:buChar char="v"/>
            </a:pPr>
            <a:r>
              <a:rPr lang="en-GB" dirty="0"/>
              <a:t>This means senior students can have a much wider range of options open to them.</a:t>
            </a:r>
          </a:p>
          <a:p>
            <a:pPr>
              <a:buFont typeface="Wingdings" pitchFamily="2" charset="2"/>
              <a:buChar char="v"/>
            </a:pPr>
            <a:r>
              <a:rPr lang="en-GB" dirty="0"/>
              <a:t>Some courses are shared.</a:t>
            </a:r>
          </a:p>
          <a:p>
            <a:pPr>
              <a:buFont typeface="Wingdings" pitchFamily="2" charset="2"/>
              <a:buChar char="v"/>
            </a:pPr>
            <a:r>
              <a:rPr lang="en-GB" dirty="0"/>
              <a:t>Some are at one school or the other</a:t>
            </a:r>
          </a:p>
          <a:p>
            <a:pPr>
              <a:buFont typeface="Wingdings" pitchFamily="2" charset="2"/>
              <a:buChar char="v"/>
            </a:pPr>
            <a:r>
              <a:rPr lang="en-GB" dirty="0"/>
              <a:t>There is a free shuttle bus every </a:t>
            </a:r>
            <a:r>
              <a:rPr lang="en-GB" dirty="0" smtClean="0"/>
              <a:t>period</a:t>
            </a:r>
          </a:p>
          <a:p>
            <a:pPr>
              <a:buFont typeface="Wingdings" pitchFamily="2" charset="2"/>
              <a:buChar char="v"/>
            </a:pPr>
            <a:endParaRPr lang="en-GB" sz="2800" dirty="0"/>
          </a:p>
          <a:p>
            <a:endParaRPr lang="en-GB" dirty="0"/>
          </a:p>
        </p:txBody>
      </p:sp>
    </p:spTree>
    <p:extLst>
      <p:ext uri="{BB962C8B-B14F-4D97-AF65-F5344CB8AC3E}">
        <p14:creationId xmlns:p14="http://schemas.microsoft.com/office/powerpoint/2010/main" val="70047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University</a:t>
            </a:r>
            <a:endParaRPr lang="en-GB" dirty="0"/>
          </a:p>
        </p:txBody>
      </p:sp>
      <p:sp>
        <p:nvSpPr>
          <p:cNvPr id="2" name="Content Placeholder 1"/>
          <p:cNvSpPr>
            <a:spLocks noGrp="1"/>
          </p:cNvSpPr>
          <p:nvPr>
            <p:ph idx="1"/>
          </p:nvPr>
        </p:nvSpPr>
        <p:spPr/>
        <p:txBody>
          <a:bodyPr>
            <a:normAutofit fontScale="92500" lnSpcReduction="20000"/>
          </a:bodyPr>
          <a:lstStyle/>
          <a:p>
            <a:pPr>
              <a:buFont typeface="Wingdings" pitchFamily="2" charset="2"/>
              <a:buChar char="v"/>
            </a:pPr>
            <a:r>
              <a:rPr lang="en-GB" i="1" dirty="0" smtClean="0"/>
              <a:t>Universities </a:t>
            </a:r>
            <a:r>
              <a:rPr lang="en-GB" i="1" dirty="0"/>
              <a:t>in Scotland will continue to set entry requirements based on Highers</a:t>
            </a:r>
            <a:r>
              <a:rPr lang="en-GB" i="1" dirty="0" smtClean="0"/>
              <a:t>.</a:t>
            </a:r>
          </a:p>
          <a:p>
            <a:pPr>
              <a:buFont typeface="Wingdings" pitchFamily="2" charset="2"/>
              <a:buChar char="v"/>
            </a:pPr>
            <a:r>
              <a:rPr lang="en-GB" i="1" dirty="0" smtClean="0"/>
              <a:t> </a:t>
            </a:r>
            <a:r>
              <a:rPr lang="en-GB" i="1" dirty="0"/>
              <a:t>In some cases there may be a requirement to hold minimum qualifications in particular subjects such as English, Mathematics. </a:t>
            </a:r>
            <a:endParaRPr lang="en-GB" i="1" dirty="0" smtClean="0"/>
          </a:p>
          <a:p>
            <a:pPr>
              <a:buFont typeface="Wingdings" pitchFamily="2" charset="2"/>
              <a:buChar char="v"/>
            </a:pPr>
            <a:r>
              <a:rPr lang="en-GB" i="1" dirty="0" smtClean="0"/>
              <a:t>Universities</a:t>
            </a:r>
            <a:r>
              <a:rPr lang="en-GB" i="1" dirty="0"/>
              <a:t>, Colleges and employers are looking at the quality of qualifications, rather than the quantity. </a:t>
            </a:r>
            <a:endParaRPr lang="en-GB" i="1" dirty="0" smtClean="0"/>
          </a:p>
          <a:p>
            <a:pPr>
              <a:buFont typeface="Wingdings" pitchFamily="2" charset="2"/>
              <a:buChar char="v"/>
            </a:pPr>
            <a:r>
              <a:rPr lang="en-GB" i="1" dirty="0" smtClean="0"/>
              <a:t>Our </a:t>
            </a:r>
            <a:r>
              <a:rPr lang="en-GB" i="1" dirty="0"/>
              <a:t>new structure aims for pupils to gain better quality passes than the previous system. </a:t>
            </a:r>
            <a:endParaRPr lang="en-GB" i="1" dirty="0" smtClean="0"/>
          </a:p>
          <a:p>
            <a:pPr>
              <a:buFont typeface="Wingdings" pitchFamily="2" charset="2"/>
              <a:buChar char="v"/>
            </a:pPr>
            <a:r>
              <a:rPr lang="en-GB" i="1" dirty="0" smtClean="0"/>
              <a:t>The </a:t>
            </a:r>
            <a:r>
              <a:rPr lang="en-GB" i="1" dirty="0"/>
              <a:t>combination of possible Highers will be similar to that in the previous system and will enable students to acquire the necessary entry requirements where possible.</a:t>
            </a:r>
          </a:p>
          <a:p>
            <a:pPr>
              <a:buFont typeface="Wingdings" pitchFamily="2" charset="2"/>
              <a:buChar char="v"/>
            </a:pPr>
            <a:endParaRPr lang="en-GB" dirty="0"/>
          </a:p>
        </p:txBody>
      </p:sp>
    </p:spTree>
    <p:extLst>
      <p:ext uri="{BB962C8B-B14F-4D97-AF65-F5344CB8AC3E}">
        <p14:creationId xmlns:p14="http://schemas.microsoft.com/office/powerpoint/2010/main" val="2660148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University</a:t>
            </a:r>
            <a:endParaRPr lang="en-GB" dirty="0"/>
          </a:p>
        </p:txBody>
      </p:sp>
      <p:sp>
        <p:nvSpPr>
          <p:cNvPr id="2" name="Content Placeholder 1"/>
          <p:cNvSpPr>
            <a:spLocks noGrp="1"/>
          </p:cNvSpPr>
          <p:nvPr>
            <p:ph idx="1"/>
          </p:nvPr>
        </p:nvSpPr>
        <p:spPr/>
        <p:txBody>
          <a:bodyPr>
            <a:normAutofit lnSpcReduction="10000"/>
          </a:bodyPr>
          <a:lstStyle/>
          <a:p>
            <a:pPr>
              <a:buFont typeface="Wingdings" pitchFamily="2" charset="2"/>
              <a:buChar char="v"/>
            </a:pPr>
            <a:r>
              <a:rPr lang="en-GB" dirty="0"/>
              <a:t>Universities understand they cannot assume that there is a single model of when students are presented for Highers, or that learners necessarily all have the same opportunities to study for a full range of Highers in a single year. </a:t>
            </a:r>
          </a:p>
          <a:p>
            <a:pPr>
              <a:buFont typeface="Wingdings" pitchFamily="2" charset="2"/>
              <a:buChar char="v"/>
            </a:pPr>
            <a:r>
              <a:rPr lang="en-GB" dirty="0"/>
              <a:t>They remain committed to promoting a fair admissions policy to ensure equal consideration to candidates who apply on time and who possess the necessary knowledge and skills, irrespective of the route travelled through the Senior Phase, S4 to S6.</a:t>
            </a:r>
          </a:p>
          <a:p>
            <a:pPr>
              <a:buFont typeface="Wingdings" pitchFamily="2" charset="2"/>
              <a:buChar char="v"/>
            </a:pPr>
            <a:r>
              <a:rPr lang="en-GB" sz="1400" b="1" dirty="0"/>
              <a:t>www.universities-scotland.ac.uk/uploads/USBeyoundtheseniorphaseCfEMay2012.pdf</a:t>
            </a:r>
          </a:p>
          <a:p>
            <a:endParaRPr lang="en-GB" dirty="0"/>
          </a:p>
        </p:txBody>
      </p:sp>
    </p:spTree>
    <p:extLst>
      <p:ext uri="{BB962C8B-B14F-4D97-AF65-F5344CB8AC3E}">
        <p14:creationId xmlns:p14="http://schemas.microsoft.com/office/powerpoint/2010/main" val="9634631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341</TotalTime>
  <Words>642</Words>
  <Application>Microsoft Office PowerPoint</Application>
  <PresentationFormat>On-screen Show (4:3)</PresentationFormat>
  <Paragraphs>101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Sketchbook</vt:lpstr>
      <vt:lpstr>S5/6 Information Evening</vt:lpstr>
      <vt:lpstr>Points to Consider</vt:lpstr>
      <vt:lpstr>Learning Agreement</vt:lpstr>
      <vt:lpstr>OTHER ISSUES</vt:lpstr>
      <vt:lpstr>New Qualifications</vt:lpstr>
      <vt:lpstr>National 5, Higher and Advanced Higher</vt:lpstr>
      <vt:lpstr>Bucksburn Link</vt:lpstr>
      <vt:lpstr>University</vt:lpstr>
      <vt:lpstr>University</vt:lpstr>
      <vt:lpstr>University</vt:lpstr>
      <vt:lpstr>University</vt:lpstr>
      <vt:lpstr>Progression Routes</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S5/6 Information Evening</dc:title>
  <dc:creator>lesley Adam</dc:creator>
  <cp:lastModifiedBy>Miss CLARK</cp:lastModifiedBy>
  <cp:revision>8</cp:revision>
  <cp:lastPrinted>2014-04-01T09:18:24Z</cp:lastPrinted>
  <dcterms:created xsi:type="dcterms:W3CDTF">2014-04-01T08:13:41Z</dcterms:created>
  <dcterms:modified xsi:type="dcterms:W3CDTF">2014-04-02T08:10:21Z</dcterms:modified>
</cp:coreProperties>
</file>