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57" r:id="rId3"/>
    <p:sldId id="258" r:id="rId4"/>
    <p:sldId id="259" r:id="rId5"/>
    <p:sldId id="260" r:id="rId6"/>
    <p:sldId id="262" r:id="rId7"/>
    <p:sldId id="274" r:id="rId8"/>
    <p:sldId id="273" r:id="rId9"/>
    <p:sldId id="272" r:id="rId10"/>
    <p:sldId id="261" r:id="rId11"/>
    <p:sldId id="263" r:id="rId12"/>
    <p:sldId id="271" r:id="rId13"/>
    <p:sldId id="264" r:id="rId14"/>
    <p:sldId id="265" r:id="rId15"/>
    <p:sldId id="266" r:id="rId16"/>
    <p:sldId id="267" r:id="rId17"/>
    <p:sldId id="268" r:id="rId18"/>
    <p:sldId id="269" r:id="rId19"/>
    <p:sldId id="270" r:id="rId20"/>
    <p:sldId id="275" r:id="rId21"/>
    <p:sldId id="276" r:id="rId22"/>
    <p:sldId id="277" r:id="rId23"/>
    <p:sldId id="278" r:id="rId24"/>
    <p:sldId id="281"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898203-A9D8-4E1F-92CB-97728E0A09AB}"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GB"/>
        </a:p>
      </dgm:t>
    </dgm:pt>
    <dgm:pt modelId="{52C65545-4D51-489E-8D6C-C2C50D0F20C7}">
      <dgm:prSet/>
      <dgm:spPr/>
      <dgm:t>
        <a:bodyPr/>
        <a:lstStyle/>
        <a:p>
          <a:pPr rtl="0"/>
          <a:r>
            <a:rPr lang="en-GB" smtClean="0"/>
            <a:t>S4</a:t>
          </a:r>
          <a:endParaRPr lang="en-GB"/>
        </a:p>
      </dgm:t>
    </dgm:pt>
    <dgm:pt modelId="{E823B68A-D714-49FB-B098-0B931E593FFD}" type="parTrans" cxnId="{BE8AB3CC-4F73-41BE-8315-FB1D9F0FC960}">
      <dgm:prSet/>
      <dgm:spPr/>
      <dgm:t>
        <a:bodyPr/>
        <a:lstStyle/>
        <a:p>
          <a:endParaRPr lang="en-GB"/>
        </a:p>
      </dgm:t>
    </dgm:pt>
    <dgm:pt modelId="{428AFB66-8602-4279-8A86-F3922DACB339}" type="sibTrans" cxnId="{BE8AB3CC-4F73-41BE-8315-FB1D9F0FC960}">
      <dgm:prSet/>
      <dgm:spPr/>
      <dgm:t>
        <a:bodyPr/>
        <a:lstStyle/>
        <a:p>
          <a:endParaRPr lang="en-GB"/>
        </a:p>
      </dgm:t>
    </dgm:pt>
    <dgm:pt modelId="{2E50A218-1C20-4C3C-9BBC-1B4A23BF55ED}">
      <dgm:prSet/>
      <dgm:spPr/>
      <dgm:t>
        <a:bodyPr/>
        <a:lstStyle/>
        <a:p>
          <a:pPr rtl="0"/>
          <a:r>
            <a:rPr lang="en-GB" dirty="0" smtClean="0"/>
            <a:t>S5/S6</a:t>
          </a:r>
          <a:endParaRPr lang="en-GB" dirty="0"/>
        </a:p>
      </dgm:t>
    </dgm:pt>
    <dgm:pt modelId="{58AF6654-FF50-4127-87AE-873F93C1CD87}" type="parTrans" cxnId="{CD8DFF8C-1FE9-4006-8A0E-3138D01152A5}">
      <dgm:prSet/>
      <dgm:spPr/>
      <dgm:t>
        <a:bodyPr/>
        <a:lstStyle/>
        <a:p>
          <a:endParaRPr lang="en-GB"/>
        </a:p>
      </dgm:t>
    </dgm:pt>
    <dgm:pt modelId="{E8C9EA39-623C-4506-B562-7E2EAC553044}" type="sibTrans" cxnId="{CD8DFF8C-1FE9-4006-8A0E-3138D01152A5}">
      <dgm:prSet/>
      <dgm:spPr/>
      <dgm:t>
        <a:bodyPr/>
        <a:lstStyle/>
        <a:p>
          <a:endParaRPr lang="en-GB"/>
        </a:p>
      </dgm:t>
    </dgm:pt>
    <dgm:pt modelId="{2BB5274A-E99F-44DE-A84F-A842D57692B4}">
      <dgm:prSet/>
      <dgm:spPr/>
      <dgm:t>
        <a:bodyPr/>
        <a:lstStyle/>
        <a:p>
          <a:pPr rtl="0"/>
          <a:r>
            <a:rPr lang="en-GB" dirty="0" smtClean="0"/>
            <a:t>S4/S5</a:t>
          </a:r>
          <a:endParaRPr lang="en-GB" dirty="0"/>
        </a:p>
      </dgm:t>
    </dgm:pt>
    <dgm:pt modelId="{98F9D9B5-253E-4B17-9FEF-4F4E2A776FC6}" type="parTrans" cxnId="{63F81320-A5E9-48D8-8C32-950929A7F20F}">
      <dgm:prSet/>
      <dgm:spPr/>
      <dgm:t>
        <a:bodyPr/>
        <a:lstStyle/>
        <a:p>
          <a:endParaRPr lang="en-GB"/>
        </a:p>
      </dgm:t>
    </dgm:pt>
    <dgm:pt modelId="{4EE7AD17-2244-4828-BB55-D72EC31D0B1E}" type="sibTrans" cxnId="{63F81320-A5E9-48D8-8C32-950929A7F20F}">
      <dgm:prSet/>
      <dgm:spPr/>
      <dgm:t>
        <a:bodyPr/>
        <a:lstStyle/>
        <a:p>
          <a:endParaRPr lang="en-GB"/>
        </a:p>
      </dgm:t>
    </dgm:pt>
    <dgm:pt modelId="{AF15ABDE-D76B-49BA-A953-922FB4983211}">
      <dgm:prSet/>
      <dgm:spPr/>
      <dgm:t>
        <a:bodyPr/>
        <a:lstStyle/>
        <a:p>
          <a:pPr rtl="0"/>
          <a:r>
            <a:rPr lang="en-GB" smtClean="0"/>
            <a:t>S6</a:t>
          </a:r>
          <a:endParaRPr lang="en-GB"/>
        </a:p>
      </dgm:t>
    </dgm:pt>
    <dgm:pt modelId="{26E5072D-410C-4ECE-B23C-799BE874837C}" type="parTrans" cxnId="{7C054C37-6483-4809-88EF-5ADC84379373}">
      <dgm:prSet/>
      <dgm:spPr/>
      <dgm:t>
        <a:bodyPr/>
        <a:lstStyle/>
        <a:p>
          <a:endParaRPr lang="en-GB"/>
        </a:p>
      </dgm:t>
    </dgm:pt>
    <dgm:pt modelId="{979ADC7C-429A-499B-AA2F-EDDE16EDC4ED}" type="sibTrans" cxnId="{7C054C37-6483-4809-88EF-5ADC84379373}">
      <dgm:prSet/>
      <dgm:spPr/>
      <dgm:t>
        <a:bodyPr/>
        <a:lstStyle/>
        <a:p>
          <a:endParaRPr lang="en-GB"/>
        </a:p>
      </dgm:t>
    </dgm:pt>
    <dgm:pt modelId="{1D81B87E-9030-443B-A651-FC0B7C0E1124}">
      <dgm:prSet/>
      <dgm:spPr/>
      <dgm:t>
        <a:bodyPr/>
        <a:lstStyle/>
        <a:p>
          <a:pPr rtl="0"/>
          <a:r>
            <a:rPr lang="en-GB" dirty="0" smtClean="0"/>
            <a:t>S4    S5     S6</a:t>
          </a:r>
          <a:endParaRPr lang="en-GB" dirty="0"/>
        </a:p>
      </dgm:t>
    </dgm:pt>
    <dgm:pt modelId="{ED168658-3091-4617-A769-601FE1D40DC9}" type="parTrans" cxnId="{BAD0F11C-312C-4104-A73B-67FCFB727F94}">
      <dgm:prSet/>
      <dgm:spPr/>
      <dgm:t>
        <a:bodyPr/>
        <a:lstStyle/>
        <a:p>
          <a:endParaRPr lang="en-GB"/>
        </a:p>
      </dgm:t>
    </dgm:pt>
    <dgm:pt modelId="{15B3C266-0B39-475B-93EA-9561714DAF83}" type="sibTrans" cxnId="{BAD0F11C-312C-4104-A73B-67FCFB727F94}">
      <dgm:prSet/>
      <dgm:spPr/>
      <dgm:t>
        <a:bodyPr/>
        <a:lstStyle/>
        <a:p>
          <a:endParaRPr lang="en-GB"/>
        </a:p>
      </dgm:t>
    </dgm:pt>
    <dgm:pt modelId="{5029E9BC-F320-4CC3-B34A-C1C96DB08A5F}" type="pres">
      <dgm:prSet presAssocID="{CA898203-A9D8-4E1F-92CB-97728E0A09AB}" presName="Name0" presStyleCnt="0">
        <dgm:presLayoutVars>
          <dgm:chPref val="3"/>
          <dgm:dir/>
          <dgm:animLvl val="lvl"/>
          <dgm:resizeHandles/>
        </dgm:presLayoutVars>
      </dgm:prSet>
      <dgm:spPr/>
      <dgm:t>
        <a:bodyPr/>
        <a:lstStyle/>
        <a:p>
          <a:endParaRPr lang="en-GB"/>
        </a:p>
      </dgm:t>
    </dgm:pt>
    <dgm:pt modelId="{93A5B892-E199-4DD8-8CB9-DA0F76C73207}" type="pres">
      <dgm:prSet presAssocID="{52C65545-4D51-489E-8D6C-C2C50D0F20C7}" presName="horFlow" presStyleCnt="0"/>
      <dgm:spPr/>
    </dgm:pt>
    <dgm:pt modelId="{41CCFC2E-2263-4D30-A834-E9D3209C0AA3}" type="pres">
      <dgm:prSet presAssocID="{52C65545-4D51-489E-8D6C-C2C50D0F20C7}" presName="bigChev" presStyleLbl="node1" presStyleIdx="0" presStyleCnt="3" custScaleX="242584" custLinFactNeighborX="2852" custLinFactNeighborY="-948"/>
      <dgm:spPr/>
      <dgm:t>
        <a:bodyPr/>
        <a:lstStyle/>
        <a:p>
          <a:endParaRPr lang="en-GB"/>
        </a:p>
      </dgm:t>
    </dgm:pt>
    <dgm:pt modelId="{3C97BAAC-DE84-4BBB-AA18-DF912ACDEE92}" type="pres">
      <dgm:prSet presAssocID="{58AF6654-FF50-4127-87AE-873F93C1CD87}" presName="parTrans" presStyleCnt="0"/>
      <dgm:spPr/>
    </dgm:pt>
    <dgm:pt modelId="{E9A9337C-A51F-40E2-8AE7-0C69FFEFCDDA}" type="pres">
      <dgm:prSet presAssocID="{2E50A218-1C20-4C3C-9BBC-1B4A23BF55ED}" presName="node" presStyleLbl="alignAccFollowNode1" presStyleIdx="0" presStyleCnt="2" custScaleX="271895">
        <dgm:presLayoutVars>
          <dgm:bulletEnabled val="1"/>
        </dgm:presLayoutVars>
      </dgm:prSet>
      <dgm:spPr/>
      <dgm:t>
        <a:bodyPr/>
        <a:lstStyle/>
        <a:p>
          <a:endParaRPr lang="en-GB"/>
        </a:p>
      </dgm:t>
    </dgm:pt>
    <dgm:pt modelId="{371DAD18-9689-40E7-9EC2-46C2BB079F19}" type="pres">
      <dgm:prSet presAssocID="{52C65545-4D51-489E-8D6C-C2C50D0F20C7}" presName="vSp" presStyleCnt="0"/>
      <dgm:spPr/>
    </dgm:pt>
    <dgm:pt modelId="{FC199B1E-CD7C-4077-8139-6BD3C359590D}" type="pres">
      <dgm:prSet presAssocID="{2BB5274A-E99F-44DE-A84F-A842D57692B4}" presName="horFlow" presStyleCnt="0"/>
      <dgm:spPr/>
    </dgm:pt>
    <dgm:pt modelId="{0451C826-F38C-473B-9BA7-8C8A562E2A36}" type="pres">
      <dgm:prSet presAssocID="{2BB5274A-E99F-44DE-A84F-A842D57692B4}" presName="bigChev" presStyleLbl="node1" presStyleIdx="1" presStyleCnt="3" custScaleX="319392"/>
      <dgm:spPr/>
      <dgm:t>
        <a:bodyPr/>
        <a:lstStyle/>
        <a:p>
          <a:endParaRPr lang="en-GB"/>
        </a:p>
      </dgm:t>
    </dgm:pt>
    <dgm:pt modelId="{A7BAF0AF-7DCB-4AB9-B26E-D28200E5A1CE}" type="pres">
      <dgm:prSet presAssocID="{26E5072D-410C-4ECE-B23C-799BE874837C}" presName="parTrans" presStyleCnt="0"/>
      <dgm:spPr/>
    </dgm:pt>
    <dgm:pt modelId="{54CA3EED-588A-48B9-A3F9-20FB7199367C}" type="pres">
      <dgm:prSet presAssocID="{AF15ABDE-D76B-49BA-A953-922FB4983211}" presName="node" presStyleLbl="alignAccFollowNode1" presStyleIdx="1" presStyleCnt="2" custScaleX="187457">
        <dgm:presLayoutVars>
          <dgm:bulletEnabled val="1"/>
        </dgm:presLayoutVars>
      </dgm:prSet>
      <dgm:spPr/>
      <dgm:t>
        <a:bodyPr/>
        <a:lstStyle/>
        <a:p>
          <a:endParaRPr lang="en-GB"/>
        </a:p>
      </dgm:t>
    </dgm:pt>
    <dgm:pt modelId="{B5F2B261-F637-4CBE-9D44-E37E40A4CB0B}" type="pres">
      <dgm:prSet presAssocID="{2BB5274A-E99F-44DE-A84F-A842D57692B4}" presName="vSp" presStyleCnt="0"/>
      <dgm:spPr/>
    </dgm:pt>
    <dgm:pt modelId="{44D20285-5F21-47E5-8780-F5C1465C0314}" type="pres">
      <dgm:prSet presAssocID="{1D81B87E-9030-443B-A651-FC0B7C0E1124}" presName="horFlow" presStyleCnt="0"/>
      <dgm:spPr/>
    </dgm:pt>
    <dgm:pt modelId="{8F998A09-03EB-40E7-8038-549210A37E94}" type="pres">
      <dgm:prSet presAssocID="{1D81B87E-9030-443B-A651-FC0B7C0E1124}" presName="bigChev" presStyleLbl="node1" presStyleIdx="2" presStyleCnt="3" custScaleX="462594"/>
      <dgm:spPr/>
      <dgm:t>
        <a:bodyPr/>
        <a:lstStyle/>
        <a:p>
          <a:endParaRPr lang="en-GB"/>
        </a:p>
      </dgm:t>
    </dgm:pt>
  </dgm:ptLst>
  <dgm:cxnLst>
    <dgm:cxn modelId="{677AC731-F448-46A8-99E0-1F777327B62F}" type="presOf" srcId="{CA898203-A9D8-4E1F-92CB-97728E0A09AB}" destId="{5029E9BC-F320-4CC3-B34A-C1C96DB08A5F}" srcOrd="0" destOrd="0" presId="urn:microsoft.com/office/officeart/2005/8/layout/lProcess3"/>
    <dgm:cxn modelId="{7C054C37-6483-4809-88EF-5ADC84379373}" srcId="{2BB5274A-E99F-44DE-A84F-A842D57692B4}" destId="{AF15ABDE-D76B-49BA-A953-922FB4983211}" srcOrd="0" destOrd="0" parTransId="{26E5072D-410C-4ECE-B23C-799BE874837C}" sibTransId="{979ADC7C-429A-499B-AA2F-EDDE16EDC4ED}"/>
    <dgm:cxn modelId="{BAD0F11C-312C-4104-A73B-67FCFB727F94}" srcId="{CA898203-A9D8-4E1F-92CB-97728E0A09AB}" destId="{1D81B87E-9030-443B-A651-FC0B7C0E1124}" srcOrd="2" destOrd="0" parTransId="{ED168658-3091-4617-A769-601FE1D40DC9}" sibTransId="{15B3C266-0B39-475B-93EA-9561714DAF83}"/>
    <dgm:cxn modelId="{E2E57BC9-199A-4101-A013-4E508A437D08}" type="presOf" srcId="{1D81B87E-9030-443B-A651-FC0B7C0E1124}" destId="{8F998A09-03EB-40E7-8038-549210A37E94}" srcOrd="0" destOrd="0" presId="urn:microsoft.com/office/officeart/2005/8/layout/lProcess3"/>
    <dgm:cxn modelId="{BC79E8A3-5AFF-4C0B-A178-4C6BBBD58034}" type="presOf" srcId="{AF15ABDE-D76B-49BA-A953-922FB4983211}" destId="{54CA3EED-588A-48B9-A3F9-20FB7199367C}" srcOrd="0" destOrd="0" presId="urn:microsoft.com/office/officeart/2005/8/layout/lProcess3"/>
    <dgm:cxn modelId="{CD8DFF8C-1FE9-4006-8A0E-3138D01152A5}" srcId="{52C65545-4D51-489E-8D6C-C2C50D0F20C7}" destId="{2E50A218-1C20-4C3C-9BBC-1B4A23BF55ED}" srcOrd="0" destOrd="0" parTransId="{58AF6654-FF50-4127-87AE-873F93C1CD87}" sibTransId="{E8C9EA39-623C-4506-B562-7E2EAC553044}"/>
    <dgm:cxn modelId="{63F81320-A5E9-48D8-8C32-950929A7F20F}" srcId="{CA898203-A9D8-4E1F-92CB-97728E0A09AB}" destId="{2BB5274A-E99F-44DE-A84F-A842D57692B4}" srcOrd="1" destOrd="0" parTransId="{98F9D9B5-253E-4B17-9FEF-4F4E2A776FC6}" sibTransId="{4EE7AD17-2244-4828-BB55-D72EC31D0B1E}"/>
    <dgm:cxn modelId="{D3558437-C773-4830-A277-7FA8F2EB7BCB}" type="presOf" srcId="{2E50A218-1C20-4C3C-9BBC-1B4A23BF55ED}" destId="{E9A9337C-A51F-40E2-8AE7-0C69FFEFCDDA}" srcOrd="0" destOrd="0" presId="urn:microsoft.com/office/officeart/2005/8/layout/lProcess3"/>
    <dgm:cxn modelId="{DD7B88FD-457A-409A-BCBD-EA482782586B}" type="presOf" srcId="{2BB5274A-E99F-44DE-A84F-A842D57692B4}" destId="{0451C826-F38C-473B-9BA7-8C8A562E2A36}" srcOrd="0" destOrd="0" presId="urn:microsoft.com/office/officeart/2005/8/layout/lProcess3"/>
    <dgm:cxn modelId="{BE8AB3CC-4F73-41BE-8315-FB1D9F0FC960}" srcId="{CA898203-A9D8-4E1F-92CB-97728E0A09AB}" destId="{52C65545-4D51-489E-8D6C-C2C50D0F20C7}" srcOrd="0" destOrd="0" parTransId="{E823B68A-D714-49FB-B098-0B931E593FFD}" sibTransId="{428AFB66-8602-4279-8A86-F3922DACB339}"/>
    <dgm:cxn modelId="{09BF57A8-3790-4E8E-A0D0-3DC0CAB84BD2}" type="presOf" srcId="{52C65545-4D51-489E-8D6C-C2C50D0F20C7}" destId="{41CCFC2E-2263-4D30-A834-E9D3209C0AA3}" srcOrd="0" destOrd="0" presId="urn:microsoft.com/office/officeart/2005/8/layout/lProcess3"/>
    <dgm:cxn modelId="{D8A31BEE-B6DA-4799-9957-C8E9049539BE}" type="presParOf" srcId="{5029E9BC-F320-4CC3-B34A-C1C96DB08A5F}" destId="{93A5B892-E199-4DD8-8CB9-DA0F76C73207}" srcOrd="0" destOrd="0" presId="urn:microsoft.com/office/officeart/2005/8/layout/lProcess3"/>
    <dgm:cxn modelId="{BAB93A2A-CEE0-455F-B726-ADBB0B09C51B}" type="presParOf" srcId="{93A5B892-E199-4DD8-8CB9-DA0F76C73207}" destId="{41CCFC2E-2263-4D30-A834-E9D3209C0AA3}" srcOrd="0" destOrd="0" presId="urn:microsoft.com/office/officeart/2005/8/layout/lProcess3"/>
    <dgm:cxn modelId="{6EE2DAEC-952D-4062-A5B3-B23040EDF001}" type="presParOf" srcId="{93A5B892-E199-4DD8-8CB9-DA0F76C73207}" destId="{3C97BAAC-DE84-4BBB-AA18-DF912ACDEE92}" srcOrd="1" destOrd="0" presId="urn:microsoft.com/office/officeart/2005/8/layout/lProcess3"/>
    <dgm:cxn modelId="{9B5CE55C-B4D0-4595-BD8D-2040FCC35170}" type="presParOf" srcId="{93A5B892-E199-4DD8-8CB9-DA0F76C73207}" destId="{E9A9337C-A51F-40E2-8AE7-0C69FFEFCDDA}" srcOrd="2" destOrd="0" presId="urn:microsoft.com/office/officeart/2005/8/layout/lProcess3"/>
    <dgm:cxn modelId="{551B6D84-2610-4888-BAD3-43BB33174656}" type="presParOf" srcId="{5029E9BC-F320-4CC3-B34A-C1C96DB08A5F}" destId="{371DAD18-9689-40E7-9EC2-46C2BB079F19}" srcOrd="1" destOrd="0" presId="urn:microsoft.com/office/officeart/2005/8/layout/lProcess3"/>
    <dgm:cxn modelId="{B1BFCECD-FA28-4885-B6A7-FE0840121DE1}" type="presParOf" srcId="{5029E9BC-F320-4CC3-B34A-C1C96DB08A5F}" destId="{FC199B1E-CD7C-4077-8139-6BD3C359590D}" srcOrd="2" destOrd="0" presId="urn:microsoft.com/office/officeart/2005/8/layout/lProcess3"/>
    <dgm:cxn modelId="{39276C8E-15AD-4F94-BE21-FE2EA70427E2}" type="presParOf" srcId="{FC199B1E-CD7C-4077-8139-6BD3C359590D}" destId="{0451C826-F38C-473B-9BA7-8C8A562E2A36}" srcOrd="0" destOrd="0" presId="urn:microsoft.com/office/officeart/2005/8/layout/lProcess3"/>
    <dgm:cxn modelId="{CF5D0354-06DC-4154-B7F5-18C46E1C3E7E}" type="presParOf" srcId="{FC199B1E-CD7C-4077-8139-6BD3C359590D}" destId="{A7BAF0AF-7DCB-4AB9-B26E-D28200E5A1CE}" srcOrd="1" destOrd="0" presId="urn:microsoft.com/office/officeart/2005/8/layout/lProcess3"/>
    <dgm:cxn modelId="{B1F299F2-F8AA-4BFA-89FE-92409F087D2E}" type="presParOf" srcId="{FC199B1E-CD7C-4077-8139-6BD3C359590D}" destId="{54CA3EED-588A-48B9-A3F9-20FB7199367C}" srcOrd="2" destOrd="0" presId="urn:microsoft.com/office/officeart/2005/8/layout/lProcess3"/>
    <dgm:cxn modelId="{BA48D107-254C-4E9D-9E42-1CF28333710E}" type="presParOf" srcId="{5029E9BC-F320-4CC3-B34A-C1C96DB08A5F}" destId="{B5F2B261-F637-4CBE-9D44-E37E40A4CB0B}" srcOrd="3" destOrd="0" presId="urn:microsoft.com/office/officeart/2005/8/layout/lProcess3"/>
    <dgm:cxn modelId="{A84B3FD9-4F3A-43AB-A4E6-BD623D1B132E}" type="presParOf" srcId="{5029E9BC-F320-4CC3-B34A-C1C96DB08A5F}" destId="{44D20285-5F21-47E5-8780-F5C1465C0314}" srcOrd="4" destOrd="0" presId="urn:microsoft.com/office/officeart/2005/8/layout/lProcess3"/>
    <dgm:cxn modelId="{C21ED376-BD07-4D7C-AED1-E6B0F12234A0}" type="presParOf" srcId="{44D20285-5F21-47E5-8780-F5C1465C0314}" destId="{8F998A09-03EB-40E7-8038-549210A37E94}"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CCFC2E-2263-4D30-A834-E9D3209C0AA3}">
      <dsp:nvSpPr>
        <dsp:cNvPr id="0" name=""/>
        <dsp:cNvSpPr/>
      </dsp:nvSpPr>
      <dsp:spPr>
        <a:xfrm>
          <a:off x="8645" y="1089789"/>
          <a:ext cx="4313444" cy="71124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29210" rIns="0" bIns="29210" numCol="1" spcCol="1270" anchor="ctr" anchorCtr="0">
          <a:noAutofit/>
        </a:bodyPr>
        <a:lstStyle/>
        <a:p>
          <a:pPr lvl="0" algn="ctr" defTabSz="2044700" rtl="0">
            <a:lnSpc>
              <a:spcPct val="90000"/>
            </a:lnSpc>
            <a:spcBef>
              <a:spcPct val="0"/>
            </a:spcBef>
            <a:spcAft>
              <a:spcPct val="35000"/>
            </a:spcAft>
          </a:pPr>
          <a:r>
            <a:rPr lang="en-GB" sz="4600" kern="1200" smtClean="0"/>
            <a:t>S4</a:t>
          </a:r>
          <a:endParaRPr lang="en-GB" sz="4600" kern="1200"/>
        </a:p>
      </dsp:txBody>
      <dsp:txXfrm>
        <a:off x="364270" y="1089789"/>
        <a:ext cx="3602195" cy="711249"/>
      </dsp:txXfrm>
    </dsp:sp>
    <dsp:sp modelId="{E9A9337C-A51F-40E2-8AE7-0C69FFEFCDDA}">
      <dsp:nvSpPr>
        <dsp:cNvPr id="0" name=""/>
        <dsp:cNvSpPr/>
      </dsp:nvSpPr>
      <dsp:spPr>
        <a:xfrm>
          <a:off x="4084340" y="1156988"/>
          <a:ext cx="4012743" cy="590337"/>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260" tIns="24130" rIns="0" bIns="24130" numCol="1" spcCol="1270" anchor="ctr" anchorCtr="0">
          <a:noAutofit/>
        </a:bodyPr>
        <a:lstStyle/>
        <a:p>
          <a:pPr lvl="0" algn="ctr" defTabSz="1689100" rtl="0">
            <a:lnSpc>
              <a:spcPct val="90000"/>
            </a:lnSpc>
            <a:spcBef>
              <a:spcPct val="0"/>
            </a:spcBef>
            <a:spcAft>
              <a:spcPct val="35000"/>
            </a:spcAft>
          </a:pPr>
          <a:r>
            <a:rPr lang="en-GB" sz="3800" kern="1200" dirty="0" smtClean="0"/>
            <a:t>S5/S6</a:t>
          </a:r>
          <a:endParaRPr lang="en-GB" sz="3800" kern="1200" dirty="0"/>
        </a:p>
      </dsp:txBody>
      <dsp:txXfrm>
        <a:off x="4379509" y="1156988"/>
        <a:ext cx="3422406" cy="590337"/>
      </dsp:txXfrm>
    </dsp:sp>
    <dsp:sp modelId="{0451C826-F38C-473B-9BA7-8C8A562E2A36}">
      <dsp:nvSpPr>
        <dsp:cNvPr id="0" name=""/>
        <dsp:cNvSpPr/>
      </dsp:nvSpPr>
      <dsp:spPr>
        <a:xfrm>
          <a:off x="2052" y="1907356"/>
          <a:ext cx="5679185" cy="71124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29210" rIns="0" bIns="29210" numCol="1" spcCol="1270" anchor="ctr" anchorCtr="0">
          <a:noAutofit/>
        </a:bodyPr>
        <a:lstStyle/>
        <a:p>
          <a:pPr lvl="0" algn="ctr" defTabSz="2044700" rtl="0">
            <a:lnSpc>
              <a:spcPct val="90000"/>
            </a:lnSpc>
            <a:spcBef>
              <a:spcPct val="0"/>
            </a:spcBef>
            <a:spcAft>
              <a:spcPct val="35000"/>
            </a:spcAft>
          </a:pPr>
          <a:r>
            <a:rPr lang="en-GB" sz="4600" kern="1200" dirty="0" smtClean="0"/>
            <a:t>S4/S5</a:t>
          </a:r>
          <a:endParaRPr lang="en-GB" sz="4600" kern="1200" dirty="0"/>
        </a:p>
      </dsp:txBody>
      <dsp:txXfrm>
        <a:off x="357677" y="1907356"/>
        <a:ext cx="4967936" cy="711249"/>
      </dsp:txXfrm>
    </dsp:sp>
    <dsp:sp modelId="{54CA3EED-588A-48B9-A3F9-20FB7199367C}">
      <dsp:nvSpPr>
        <dsp:cNvPr id="0" name=""/>
        <dsp:cNvSpPr/>
      </dsp:nvSpPr>
      <dsp:spPr>
        <a:xfrm>
          <a:off x="5450082" y="1967812"/>
          <a:ext cx="2766570" cy="590337"/>
        </a:xfrm>
        <a:prstGeom prst="chevron">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8260" tIns="24130" rIns="0" bIns="24130" numCol="1" spcCol="1270" anchor="ctr" anchorCtr="0">
          <a:noAutofit/>
        </a:bodyPr>
        <a:lstStyle/>
        <a:p>
          <a:pPr lvl="0" algn="ctr" defTabSz="1689100" rtl="0">
            <a:lnSpc>
              <a:spcPct val="90000"/>
            </a:lnSpc>
            <a:spcBef>
              <a:spcPct val="0"/>
            </a:spcBef>
            <a:spcAft>
              <a:spcPct val="35000"/>
            </a:spcAft>
          </a:pPr>
          <a:r>
            <a:rPr lang="en-GB" sz="3800" kern="1200" smtClean="0"/>
            <a:t>S6</a:t>
          </a:r>
          <a:endParaRPr lang="en-GB" sz="3800" kern="1200"/>
        </a:p>
      </dsp:txBody>
      <dsp:txXfrm>
        <a:off x="5745251" y="1967812"/>
        <a:ext cx="2176233" cy="590337"/>
      </dsp:txXfrm>
    </dsp:sp>
    <dsp:sp modelId="{8F998A09-03EB-40E7-8038-549210A37E94}">
      <dsp:nvSpPr>
        <dsp:cNvPr id="0" name=""/>
        <dsp:cNvSpPr/>
      </dsp:nvSpPr>
      <dsp:spPr>
        <a:xfrm>
          <a:off x="2052" y="2718181"/>
          <a:ext cx="8225495" cy="711249"/>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8420" tIns="29210" rIns="0" bIns="29210" numCol="1" spcCol="1270" anchor="ctr" anchorCtr="0">
          <a:noAutofit/>
        </a:bodyPr>
        <a:lstStyle/>
        <a:p>
          <a:pPr lvl="0" algn="ctr" defTabSz="2044700" rtl="0">
            <a:lnSpc>
              <a:spcPct val="90000"/>
            </a:lnSpc>
            <a:spcBef>
              <a:spcPct val="0"/>
            </a:spcBef>
            <a:spcAft>
              <a:spcPct val="35000"/>
            </a:spcAft>
          </a:pPr>
          <a:r>
            <a:rPr lang="en-GB" sz="4600" kern="1200" dirty="0" smtClean="0"/>
            <a:t>S4    S5     S6</a:t>
          </a:r>
          <a:endParaRPr lang="en-GB" sz="4600" kern="1200" dirty="0"/>
        </a:p>
      </dsp:txBody>
      <dsp:txXfrm>
        <a:off x="357677" y="2718181"/>
        <a:ext cx="7514246" cy="711249"/>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FE48EF-A2AE-4177-A6E9-FFFEB52A6819}" type="datetimeFigureOut">
              <a:rPr lang="en-GB" smtClean="0"/>
              <a:t>05/03/2014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A311A0-C213-406A-A074-4DF1E9045832}" type="slidenum">
              <a:rPr lang="en-GB" smtClean="0"/>
              <a:t>‹#›</a:t>
            </a:fld>
            <a:endParaRPr lang="en-GB"/>
          </a:p>
        </p:txBody>
      </p:sp>
    </p:spTree>
    <p:extLst>
      <p:ext uri="{BB962C8B-B14F-4D97-AF65-F5344CB8AC3E}">
        <p14:creationId xmlns:p14="http://schemas.microsoft.com/office/powerpoint/2010/main" val="1170651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FE48EF-A2AE-4177-A6E9-FFFEB52A6819}" type="datetimeFigureOut">
              <a:rPr lang="en-GB" smtClean="0"/>
              <a:t>05/03/2014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A311A0-C213-406A-A074-4DF1E9045832}" type="slidenum">
              <a:rPr lang="en-GB" smtClean="0"/>
              <a:t>‹#›</a:t>
            </a:fld>
            <a:endParaRPr lang="en-GB"/>
          </a:p>
        </p:txBody>
      </p:sp>
    </p:spTree>
    <p:extLst>
      <p:ext uri="{BB962C8B-B14F-4D97-AF65-F5344CB8AC3E}">
        <p14:creationId xmlns:p14="http://schemas.microsoft.com/office/powerpoint/2010/main" val="1891141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FE48EF-A2AE-4177-A6E9-FFFEB52A6819}" type="datetimeFigureOut">
              <a:rPr lang="en-GB" smtClean="0"/>
              <a:t>05/03/2014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A311A0-C213-406A-A074-4DF1E9045832}" type="slidenum">
              <a:rPr lang="en-GB" smtClean="0"/>
              <a:t>‹#›</a:t>
            </a:fld>
            <a:endParaRPr lang="en-GB"/>
          </a:p>
        </p:txBody>
      </p:sp>
    </p:spTree>
    <p:extLst>
      <p:ext uri="{BB962C8B-B14F-4D97-AF65-F5344CB8AC3E}">
        <p14:creationId xmlns:p14="http://schemas.microsoft.com/office/powerpoint/2010/main" val="1817804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FE48EF-A2AE-4177-A6E9-FFFEB52A6819}" type="datetimeFigureOut">
              <a:rPr lang="en-GB" smtClean="0"/>
              <a:t>05/03/2014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A311A0-C213-406A-A074-4DF1E9045832}" type="slidenum">
              <a:rPr lang="en-GB" smtClean="0"/>
              <a:t>‹#›</a:t>
            </a:fld>
            <a:endParaRPr lang="en-GB"/>
          </a:p>
        </p:txBody>
      </p:sp>
    </p:spTree>
    <p:extLst>
      <p:ext uri="{BB962C8B-B14F-4D97-AF65-F5344CB8AC3E}">
        <p14:creationId xmlns:p14="http://schemas.microsoft.com/office/powerpoint/2010/main" val="2434258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FE48EF-A2AE-4177-A6E9-FFFEB52A6819}" type="datetimeFigureOut">
              <a:rPr lang="en-GB" smtClean="0"/>
              <a:t>05/03/2014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1A311A0-C213-406A-A074-4DF1E9045832}" type="slidenum">
              <a:rPr lang="en-GB" smtClean="0"/>
              <a:t>‹#›</a:t>
            </a:fld>
            <a:endParaRPr lang="en-GB"/>
          </a:p>
        </p:txBody>
      </p:sp>
    </p:spTree>
    <p:extLst>
      <p:ext uri="{BB962C8B-B14F-4D97-AF65-F5344CB8AC3E}">
        <p14:creationId xmlns:p14="http://schemas.microsoft.com/office/powerpoint/2010/main" val="3009895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FE48EF-A2AE-4177-A6E9-FFFEB52A6819}" type="datetimeFigureOut">
              <a:rPr lang="en-GB" smtClean="0"/>
              <a:t>05/03/2014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A311A0-C213-406A-A074-4DF1E9045832}" type="slidenum">
              <a:rPr lang="en-GB" smtClean="0"/>
              <a:t>‹#›</a:t>
            </a:fld>
            <a:endParaRPr lang="en-GB"/>
          </a:p>
        </p:txBody>
      </p:sp>
    </p:spTree>
    <p:extLst>
      <p:ext uri="{BB962C8B-B14F-4D97-AF65-F5344CB8AC3E}">
        <p14:creationId xmlns:p14="http://schemas.microsoft.com/office/powerpoint/2010/main" val="3955440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FE48EF-A2AE-4177-A6E9-FFFEB52A6819}" type="datetimeFigureOut">
              <a:rPr lang="en-GB" smtClean="0"/>
              <a:t>05/03/2014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1A311A0-C213-406A-A074-4DF1E9045832}" type="slidenum">
              <a:rPr lang="en-GB" smtClean="0"/>
              <a:t>‹#›</a:t>
            </a:fld>
            <a:endParaRPr lang="en-GB"/>
          </a:p>
        </p:txBody>
      </p:sp>
    </p:spTree>
    <p:extLst>
      <p:ext uri="{BB962C8B-B14F-4D97-AF65-F5344CB8AC3E}">
        <p14:creationId xmlns:p14="http://schemas.microsoft.com/office/powerpoint/2010/main" val="240373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FE48EF-A2AE-4177-A6E9-FFFEB52A6819}" type="datetimeFigureOut">
              <a:rPr lang="en-GB" smtClean="0"/>
              <a:t>05/03/2014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1A311A0-C213-406A-A074-4DF1E9045832}" type="slidenum">
              <a:rPr lang="en-GB" smtClean="0"/>
              <a:t>‹#›</a:t>
            </a:fld>
            <a:endParaRPr lang="en-GB"/>
          </a:p>
        </p:txBody>
      </p:sp>
    </p:spTree>
    <p:extLst>
      <p:ext uri="{BB962C8B-B14F-4D97-AF65-F5344CB8AC3E}">
        <p14:creationId xmlns:p14="http://schemas.microsoft.com/office/powerpoint/2010/main" val="2668361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E48EF-A2AE-4177-A6E9-FFFEB52A6819}" type="datetimeFigureOut">
              <a:rPr lang="en-GB" smtClean="0"/>
              <a:t>05/03/2014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1A311A0-C213-406A-A074-4DF1E9045832}" type="slidenum">
              <a:rPr lang="en-GB" smtClean="0"/>
              <a:t>‹#›</a:t>
            </a:fld>
            <a:endParaRPr lang="en-GB"/>
          </a:p>
        </p:txBody>
      </p:sp>
    </p:spTree>
    <p:extLst>
      <p:ext uri="{BB962C8B-B14F-4D97-AF65-F5344CB8AC3E}">
        <p14:creationId xmlns:p14="http://schemas.microsoft.com/office/powerpoint/2010/main" val="3494509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FE48EF-A2AE-4177-A6E9-FFFEB52A6819}" type="datetimeFigureOut">
              <a:rPr lang="en-GB" smtClean="0"/>
              <a:t>05/03/2014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A311A0-C213-406A-A074-4DF1E9045832}" type="slidenum">
              <a:rPr lang="en-GB" smtClean="0"/>
              <a:t>‹#›</a:t>
            </a:fld>
            <a:endParaRPr lang="en-GB"/>
          </a:p>
        </p:txBody>
      </p:sp>
    </p:spTree>
    <p:extLst>
      <p:ext uri="{BB962C8B-B14F-4D97-AF65-F5344CB8AC3E}">
        <p14:creationId xmlns:p14="http://schemas.microsoft.com/office/powerpoint/2010/main" val="1941404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FE48EF-A2AE-4177-A6E9-FFFEB52A6819}" type="datetimeFigureOut">
              <a:rPr lang="en-GB" smtClean="0"/>
              <a:t>05/03/2014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1A311A0-C213-406A-A074-4DF1E9045832}" type="slidenum">
              <a:rPr lang="en-GB" smtClean="0"/>
              <a:t>‹#›</a:t>
            </a:fld>
            <a:endParaRPr lang="en-GB"/>
          </a:p>
        </p:txBody>
      </p:sp>
    </p:spTree>
    <p:extLst>
      <p:ext uri="{BB962C8B-B14F-4D97-AF65-F5344CB8AC3E}">
        <p14:creationId xmlns:p14="http://schemas.microsoft.com/office/powerpoint/2010/main" val="4022371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FE48EF-A2AE-4177-A6E9-FFFEB52A6819}" type="datetimeFigureOut">
              <a:rPr lang="en-GB" smtClean="0"/>
              <a:t>05/03/2014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311A0-C213-406A-A074-4DF1E9045832}" type="slidenum">
              <a:rPr lang="en-GB" smtClean="0"/>
              <a:t>‹#›</a:t>
            </a:fld>
            <a:endParaRPr lang="en-GB"/>
          </a:p>
        </p:txBody>
      </p:sp>
    </p:spTree>
    <p:extLst>
      <p:ext uri="{BB962C8B-B14F-4D97-AF65-F5344CB8AC3E}">
        <p14:creationId xmlns:p14="http://schemas.microsoft.com/office/powerpoint/2010/main" val="601740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www.planitplus.net/" TargetMode="External"/><Relationship Id="rId7" Type="http://schemas.openxmlformats.org/officeDocument/2006/relationships/hyperlink" Target="http://www.educationscotland.gov.uk/parentzone" TargetMode="External"/><Relationship Id="rId2" Type="http://schemas.openxmlformats.org/officeDocument/2006/relationships/image" Target="../media/image3.png"/><Relationship Id="rId1" Type="http://schemas.openxmlformats.org/officeDocument/2006/relationships/slideLayout" Target="../slideLayouts/slideLayout6.xml"/><Relationship Id="rId6" Type="http://schemas.openxmlformats.org/officeDocument/2006/relationships/hyperlink" Target="http://www.universities-scotland.ac.uk/uploads/USBeyondtheseniorphaseCFEMay2012.pdf" TargetMode="External"/><Relationship Id="rId5" Type="http://schemas.openxmlformats.org/officeDocument/2006/relationships/hyperlink" Target="http://www.myworldofwork.co.uk/" TargetMode="External"/><Relationship Id="rId4" Type="http://schemas.openxmlformats.org/officeDocument/2006/relationships/hyperlink" Target="http://www.ucas.com/students/coursesearch"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1368151"/>
          </a:xfrm>
        </p:spPr>
        <p:txBody>
          <a:bodyPr/>
          <a:lstStyle/>
          <a:p>
            <a:r>
              <a:rPr lang="en-GB" dirty="0" smtClean="0"/>
              <a:t>Dyce Academy </a:t>
            </a:r>
            <a:endParaRPr lang="en-GB" dirty="0"/>
          </a:p>
        </p:txBody>
      </p:sp>
      <p:sp>
        <p:nvSpPr>
          <p:cNvPr id="3" name="Subtitle 2"/>
          <p:cNvSpPr>
            <a:spLocks noGrp="1"/>
          </p:cNvSpPr>
          <p:nvPr>
            <p:ph type="subTitle" idx="1"/>
          </p:nvPr>
        </p:nvSpPr>
        <p:spPr/>
        <p:txBody>
          <a:bodyPr/>
          <a:lstStyle/>
          <a:p>
            <a:endParaRPr lang="en-GB" dirty="0" smtClean="0"/>
          </a:p>
          <a:p>
            <a:r>
              <a:rPr lang="en-GB" dirty="0" smtClean="0"/>
              <a:t>S3 Information Evening </a:t>
            </a:r>
          </a:p>
          <a:p>
            <a:r>
              <a:rPr lang="en-GB" dirty="0" smtClean="0"/>
              <a:t>March 5 2014</a:t>
            </a:r>
            <a:endParaRPr lang="en-GB" dirty="0"/>
          </a:p>
        </p:txBody>
      </p:sp>
      <p:pic>
        <p:nvPicPr>
          <p:cNvPr id="1026"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2276872"/>
            <a:ext cx="2952328" cy="237626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412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Recognising Positive Achievement</a:t>
            </a:r>
            <a:endParaRPr lang="en-GB" sz="3600" dirty="0"/>
          </a:p>
        </p:txBody>
      </p:sp>
      <p:sp>
        <p:nvSpPr>
          <p:cNvPr id="3" name="Content Placeholder 2"/>
          <p:cNvSpPr>
            <a:spLocks noGrp="1"/>
          </p:cNvSpPr>
          <p:nvPr>
            <p:ph idx="1"/>
          </p:nvPr>
        </p:nvSpPr>
        <p:spPr/>
        <p:txBody>
          <a:bodyPr>
            <a:normAutofit/>
          </a:bodyPr>
          <a:lstStyle/>
          <a:p>
            <a:pPr marL="0" indent="0">
              <a:buNone/>
            </a:pPr>
            <a:r>
              <a:rPr lang="en-GB" sz="2400" dirty="0" smtClean="0"/>
              <a:t>A candidate who achieves a band 8 or 9 (No Award) in a National 5 Course external assessment will be able to gain an National 4 Course, as long as the following requirements are met:</a:t>
            </a:r>
          </a:p>
          <a:p>
            <a:r>
              <a:rPr lang="en-GB" sz="2400" dirty="0" smtClean="0"/>
              <a:t>There is a corresponding/hierarchical course at National 4</a:t>
            </a:r>
          </a:p>
          <a:p>
            <a:r>
              <a:rPr lang="en-GB" sz="2400" dirty="0" smtClean="0"/>
              <a:t>The candidate has passed all the internally assessed Units in the National 5 Course</a:t>
            </a:r>
          </a:p>
          <a:p>
            <a:r>
              <a:rPr lang="en-GB" sz="2400" dirty="0" smtClean="0"/>
              <a:t>The candidate has passed the National 4 Added Value Unit</a:t>
            </a:r>
          </a:p>
          <a:p>
            <a:r>
              <a:rPr lang="en-GB" sz="2400" dirty="0" smtClean="0"/>
              <a:t>The candidate has passed a Literacy/Numeracy Unit – this is an additional unit which applies to English, Mathematics and Gaelic courses only at either National 4 or National 5</a:t>
            </a:r>
          </a:p>
          <a:p>
            <a:endParaRPr lang="en-GB" sz="2400"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332656"/>
            <a:ext cx="1236421" cy="1070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30826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Education Scotland</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t>All schools are expected to adhere to the following requirements;</a:t>
            </a:r>
          </a:p>
          <a:p>
            <a:r>
              <a:rPr lang="en-GB" sz="2400" dirty="0" smtClean="0"/>
              <a:t>A Broad General </a:t>
            </a:r>
            <a:r>
              <a:rPr lang="en-GB" sz="2400" dirty="0"/>
              <a:t>E</a:t>
            </a:r>
            <a:r>
              <a:rPr lang="en-GB" sz="2400" dirty="0" smtClean="0"/>
              <a:t>ducation until the end of S3 is essential</a:t>
            </a:r>
          </a:p>
          <a:p>
            <a:r>
              <a:rPr lang="en-GB" sz="2400" dirty="0" smtClean="0"/>
              <a:t>Implementation of the new SQA qualifications from 2013 – 2014</a:t>
            </a:r>
          </a:p>
          <a:p>
            <a:r>
              <a:rPr lang="en-GB" sz="2400" dirty="0" smtClean="0"/>
              <a:t>Pupils’ experiences in Broad General </a:t>
            </a:r>
            <a:r>
              <a:rPr lang="en-GB" sz="2400" dirty="0"/>
              <a:t>E</a:t>
            </a:r>
            <a:r>
              <a:rPr lang="en-GB" sz="2400" dirty="0" smtClean="0"/>
              <a:t>ducation S1 – S3 should not predetermine young people’s options for qualifications in S4 and beyond</a:t>
            </a:r>
          </a:p>
          <a:p>
            <a:r>
              <a:rPr lang="en-GB" sz="2400" dirty="0" smtClean="0"/>
              <a:t>The </a:t>
            </a:r>
            <a:r>
              <a:rPr lang="en-GB" sz="2400" dirty="0"/>
              <a:t>S</a:t>
            </a:r>
            <a:r>
              <a:rPr lang="en-GB" sz="2400" dirty="0" smtClean="0"/>
              <a:t>enior Phase, S4-S6, will be combined no later that 2014-2015</a:t>
            </a:r>
            <a:endParaRPr lang="en-GB" sz="2400"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332656"/>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1514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Curriculum Structures in the Senior Phase</a:t>
            </a:r>
            <a:endParaRPr lang="en-GB" sz="28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63201909"/>
              </p:ext>
            </p:extLst>
          </p:nvPr>
        </p:nvGraphicFramePr>
        <p:xfrm>
          <a:off x="467544" y="156007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2" descr="C:\Users\Lesley\Pictures\Dyce Academy\Dyce Logo - new.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58100" y="307651"/>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5793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err="1" smtClean="0"/>
              <a:t>Mythbusters</a:t>
            </a:r>
            <a:r>
              <a:rPr lang="en-GB" sz="3600" dirty="0" smtClean="0"/>
              <a:t> and Questions</a:t>
            </a:r>
            <a:endParaRPr lang="en-GB" sz="3600" dirty="0"/>
          </a:p>
        </p:txBody>
      </p:sp>
      <p:sp>
        <p:nvSpPr>
          <p:cNvPr id="3" name="Content Placeholder 2"/>
          <p:cNvSpPr>
            <a:spLocks noGrp="1"/>
          </p:cNvSpPr>
          <p:nvPr>
            <p:ph idx="1"/>
          </p:nvPr>
        </p:nvSpPr>
        <p:spPr/>
        <p:txBody>
          <a:bodyPr>
            <a:normAutofit fontScale="85000" lnSpcReduction="10000"/>
          </a:bodyPr>
          <a:lstStyle/>
          <a:p>
            <a:pPr marL="0" indent="0">
              <a:buNone/>
            </a:pPr>
            <a:r>
              <a:rPr lang="en-GB" b="1" dirty="0" smtClean="0"/>
              <a:t>Are all schools doing the same?</a:t>
            </a:r>
          </a:p>
          <a:p>
            <a:pPr marL="0" indent="0">
              <a:buNone/>
            </a:pPr>
            <a:r>
              <a:rPr lang="en-GB" sz="2800" i="1" dirty="0" smtClean="0"/>
              <a:t>All Aberdeen city schools will be adhering to the same requirements. This does not mean that we will have an identical curriculum. We will take into account our local circumstances such as our consortium links with </a:t>
            </a:r>
            <a:r>
              <a:rPr lang="en-GB" sz="2800" i="1" dirty="0" err="1" smtClean="0"/>
              <a:t>Bucksburn</a:t>
            </a:r>
            <a:r>
              <a:rPr lang="en-GB" sz="2800" i="1" dirty="0" smtClean="0"/>
              <a:t>, access to FE college provision, links with Aberdeen University and local business. We also consider the number of periods in the week, our school roll and the profile of our teachers and resources. Many schools in other authorities are planning around a six column structure, delivering between five to six subjects in S4. This is recognised as good practice. The National Courses are 1 year courses and are designed for 160 hours. It would not be possible to offer more than 6 courses in one year.</a:t>
            </a:r>
          </a:p>
          <a:p>
            <a:endParaRPr lang="en-GB"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3536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1770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err="1" smtClean="0"/>
              <a:t>Mythbusters</a:t>
            </a:r>
            <a:r>
              <a:rPr lang="en-GB" sz="3200" dirty="0" smtClean="0"/>
              <a:t> and Questions </a:t>
            </a:r>
            <a:r>
              <a:rPr lang="en-GB" sz="2000" dirty="0" smtClean="0"/>
              <a:t>continued</a:t>
            </a:r>
            <a:endParaRPr lang="en-GB" sz="2000" dirty="0"/>
          </a:p>
        </p:txBody>
      </p:sp>
      <p:sp>
        <p:nvSpPr>
          <p:cNvPr id="3" name="Content Placeholder 2"/>
          <p:cNvSpPr>
            <a:spLocks noGrp="1"/>
          </p:cNvSpPr>
          <p:nvPr>
            <p:ph idx="1"/>
          </p:nvPr>
        </p:nvSpPr>
        <p:spPr/>
        <p:txBody>
          <a:bodyPr>
            <a:normAutofit fontScale="85000" lnSpcReduction="20000"/>
          </a:bodyPr>
          <a:lstStyle/>
          <a:p>
            <a:pPr marL="0" indent="0">
              <a:buNone/>
            </a:pPr>
            <a:r>
              <a:rPr lang="en-GB" b="1" dirty="0" smtClean="0"/>
              <a:t>Can my child change courses at the end of S3?</a:t>
            </a:r>
          </a:p>
          <a:p>
            <a:pPr marL="0" indent="0">
              <a:buNone/>
            </a:pPr>
            <a:r>
              <a:rPr lang="en-GB" i="1" dirty="0" smtClean="0"/>
              <a:t>The Broad General Education lasts until the end of S3. While we, at Dyce Academy, have provided a degree of some personalisation and choice during S3, the choices that your son/daughter made for S3 does not predetermine the courses that a pupil may choose to follow in S4 and beyond for certification. The courses are one year courses. Pupils will be given as free a choice of courses for S4 as possible. Pupils should take into account the best possible advice from their teachers, Guidance teachers, parents and other sources of careers advice when making decisions.</a:t>
            </a:r>
            <a:endParaRPr lang="en-GB" i="1"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3536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29481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err="1" smtClean="0"/>
              <a:t>Mythbusters</a:t>
            </a:r>
            <a:r>
              <a:rPr lang="en-GB" sz="3200" dirty="0" smtClean="0"/>
              <a:t> and Questions </a:t>
            </a:r>
            <a:r>
              <a:rPr lang="en-GB" sz="2000" dirty="0" smtClean="0"/>
              <a:t>continued</a:t>
            </a:r>
            <a:endParaRPr lang="en-GB" sz="2000" dirty="0"/>
          </a:p>
        </p:txBody>
      </p:sp>
      <p:sp>
        <p:nvSpPr>
          <p:cNvPr id="3" name="Content Placeholder 2"/>
          <p:cNvSpPr>
            <a:spLocks noGrp="1"/>
          </p:cNvSpPr>
          <p:nvPr>
            <p:ph idx="1"/>
          </p:nvPr>
        </p:nvSpPr>
        <p:spPr/>
        <p:txBody>
          <a:bodyPr>
            <a:normAutofit fontScale="92500" lnSpcReduction="10000"/>
          </a:bodyPr>
          <a:lstStyle/>
          <a:p>
            <a:pPr marL="0" indent="0">
              <a:buNone/>
            </a:pPr>
            <a:r>
              <a:rPr lang="en-GB" b="1" dirty="0" smtClean="0"/>
              <a:t>Must my child take English and Mathematics in the Senior Phase?</a:t>
            </a:r>
          </a:p>
          <a:p>
            <a:pPr marL="0" indent="0">
              <a:buNone/>
            </a:pPr>
            <a:r>
              <a:rPr lang="en-GB" i="1" dirty="0" smtClean="0"/>
              <a:t>Although the Senior Phase is tailored for each individual’s interests, needs and intentions, we want all our pupils to gain qualifications in English and Mathematics at National 4 or 5 level in S4 since these are likely to be necessary for future employment or study. Where appropriate there will be opportunities for pupils to take National 3 in English and Mathematics.</a:t>
            </a:r>
            <a:endParaRPr lang="en-GB" i="1"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3536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29663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err="1" smtClean="0"/>
              <a:t>Mythbusters</a:t>
            </a:r>
            <a:r>
              <a:rPr lang="en-GB" sz="3200" dirty="0" smtClean="0"/>
              <a:t> and Questions </a:t>
            </a:r>
            <a:r>
              <a:rPr lang="en-GB" sz="2000" dirty="0" smtClean="0"/>
              <a:t>continued</a:t>
            </a:r>
            <a:endParaRPr lang="en-GB" sz="2000"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t>Will my child achieve fewer SQA Qualifications than previously?</a:t>
            </a:r>
          </a:p>
          <a:p>
            <a:pPr marL="0" indent="0">
              <a:buNone/>
            </a:pPr>
            <a:r>
              <a:rPr lang="en-GB" sz="2800" i="1" dirty="0" smtClean="0"/>
              <a:t>This depends very much on your child’s journey through the senior phase. The majority of young people at Dyce Academy stay on until the end of 5</a:t>
            </a:r>
            <a:r>
              <a:rPr lang="en-GB" sz="2800" i="1" baseline="30000" dirty="0" smtClean="0"/>
              <a:t>th</a:t>
            </a:r>
            <a:r>
              <a:rPr lang="en-GB" sz="2800" i="1" dirty="0" smtClean="0"/>
              <a:t> year and increasingly to the end of S6. With our six column structure S4 – S6 there is the potential for a pupil to gain 18 Highers or 4 Advanced Highers plus Highers or a combination of National 4’s and 5’s with Highers and Advanced Highers. Most pupils in S4 will be taking six National Qualifications instead of the previous 7. However your child will have more in-depth learning given the 4 hours per week allocated to each of the Courses.</a:t>
            </a:r>
            <a:endParaRPr lang="en-GB" sz="2800" i="1"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3536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87188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err="1" smtClean="0"/>
              <a:t>Mythbusters</a:t>
            </a:r>
            <a:r>
              <a:rPr lang="en-GB" sz="3200" dirty="0" smtClean="0"/>
              <a:t> and Questions </a:t>
            </a:r>
            <a:r>
              <a:rPr lang="en-GB" sz="2000" dirty="0" smtClean="0"/>
              <a:t>continued</a:t>
            </a:r>
            <a:endParaRPr lang="en-GB" sz="2000" dirty="0"/>
          </a:p>
        </p:txBody>
      </p:sp>
      <p:sp>
        <p:nvSpPr>
          <p:cNvPr id="3" name="Content Placeholder 2"/>
          <p:cNvSpPr>
            <a:spLocks noGrp="1"/>
          </p:cNvSpPr>
          <p:nvPr>
            <p:ph idx="1"/>
          </p:nvPr>
        </p:nvSpPr>
        <p:spPr/>
        <p:txBody>
          <a:bodyPr>
            <a:normAutofit/>
          </a:bodyPr>
          <a:lstStyle/>
          <a:p>
            <a:pPr marL="0" indent="0">
              <a:buNone/>
            </a:pPr>
            <a:r>
              <a:rPr lang="en-GB" sz="3000" b="1" dirty="0" smtClean="0"/>
              <a:t>Will my child gain credit for the work they have done in the Junior phase?</a:t>
            </a:r>
          </a:p>
          <a:p>
            <a:pPr marL="0" indent="0">
              <a:buNone/>
            </a:pPr>
            <a:r>
              <a:rPr lang="en-GB" sz="3000" i="1" dirty="0" smtClean="0"/>
              <a:t>At the end of the Broad General Education in S3 pupils and parents will receive:</a:t>
            </a:r>
          </a:p>
          <a:p>
            <a:r>
              <a:rPr lang="en-GB" sz="3000" i="1" dirty="0" smtClean="0"/>
              <a:t>A Pupil Profile that summarises the pupil’s key achievements during the Broad General Education. This will be compiled by the pupil with  support from his/her teachers.</a:t>
            </a:r>
          </a:p>
          <a:p>
            <a:endParaRPr lang="en-GB" i="1"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3536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5460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err="1" smtClean="0"/>
              <a:t>Mythbusters</a:t>
            </a:r>
            <a:r>
              <a:rPr lang="en-GB" sz="3200" dirty="0" smtClean="0"/>
              <a:t> and Questions </a:t>
            </a:r>
            <a:r>
              <a:rPr lang="en-GB" sz="2000" dirty="0" smtClean="0"/>
              <a:t>continued</a:t>
            </a:r>
            <a:endParaRPr lang="en-GB" sz="2000" dirty="0"/>
          </a:p>
        </p:txBody>
      </p:sp>
      <p:sp>
        <p:nvSpPr>
          <p:cNvPr id="3" name="Content Placeholder 2"/>
          <p:cNvSpPr>
            <a:spLocks noGrp="1"/>
          </p:cNvSpPr>
          <p:nvPr>
            <p:ph idx="1"/>
          </p:nvPr>
        </p:nvSpPr>
        <p:spPr/>
        <p:txBody>
          <a:bodyPr>
            <a:normAutofit fontScale="92500" lnSpcReduction="20000"/>
          </a:bodyPr>
          <a:lstStyle/>
          <a:p>
            <a:pPr marL="0" indent="0">
              <a:buNone/>
            </a:pPr>
            <a:r>
              <a:rPr lang="en-GB" sz="2800" b="1" dirty="0" smtClean="0"/>
              <a:t>Will my child be disadvantaged when applying for college or university?</a:t>
            </a:r>
          </a:p>
          <a:p>
            <a:pPr marL="0" indent="0">
              <a:buNone/>
            </a:pPr>
            <a:r>
              <a:rPr lang="en-GB" sz="2800" i="1" dirty="0" smtClean="0"/>
              <a:t>Universities in Scotland will continue to set entry requirements based on Highers. In some cases there may be a requirement to hold minimum qualifications in particular subjects such as English, Mathematics. Universities, Colleges and employers are looking at the quality of qualifications, rather than the quantity. Our new structure aims for pupils to gain better quality passes than the previous system. The combination of possible Highers will be similar to that in the previous system and will enable students to acquire the necessary entry requirements where possible.</a:t>
            </a:r>
            <a:endParaRPr lang="en-GB" sz="2800" i="1"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3536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05865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University and </a:t>
            </a:r>
            <a:r>
              <a:rPr lang="en-GB" dirty="0" err="1" smtClean="0"/>
              <a:t>CfE</a:t>
            </a:r>
            <a:endParaRPr lang="en-GB" dirty="0"/>
          </a:p>
        </p:txBody>
      </p:sp>
      <p:sp>
        <p:nvSpPr>
          <p:cNvPr id="3" name="Content Placeholder 2"/>
          <p:cNvSpPr>
            <a:spLocks noGrp="1"/>
          </p:cNvSpPr>
          <p:nvPr>
            <p:ph idx="1"/>
          </p:nvPr>
        </p:nvSpPr>
        <p:spPr/>
        <p:txBody>
          <a:bodyPr>
            <a:normAutofit lnSpcReduction="10000"/>
          </a:bodyPr>
          <a:lstStyle/>
          <a:p>
            <a:r>
              <a:rPr lang="en-GB" sz="2800" dirty="0" smtClean="0"/>
              <a:t>Universities understand they </a:t>
            </a:r>
            <a:r>
              <a:rPr lang="en-GB" sz="2800" dirty="0"/>
              <a:t>cannot assume that there is a single model of when students are presented for Highers, or that learners necessarily all have the same opportunities to study for a full range of Highers in a single year. </a:t>
            </a:r>
            <a:endParaRPr lang="en-GB" sz="2800" dirty="0" smtClean="0"/>
          </a:p>
          <a:p>
            <a:r>
              <a:rPr lang="en-GB" sz="2800" dirty="0" smtClean="0"/>
              <a:t>They </a:t>
            </a:r>
            <a:r>
              <a:rPr lang="en-GB" sz="2800" dirty="0"/>
              <a:t>remain committed to promoting a fair admissions policy to ensure </a:t>
            </a:r>
            <a:r>
              <a:rPr lang="en-GB" sz="2800" dirty="0" smtClean="0"/>
              <a:t>equal </a:t>
            </a:r>
            <a:r>
              <a:rPr lang="en-GB" sz="2800" dirty="0"/>
              <a:t>consideration to candidates who apply on time and who possess the necessary knowledge and skills, irrespective of the route travelled through the Senior Phase, S4 to S6</a:t>
            </a:r>
            <a:r>
              <a:rPr lang="en-GB" sz="2800" dirty="0" smtClean="0"/>
              <a:t>.</a:t>
            </a:r>
          </a:p>
          <a:p>
            <a:r>
              <a:rPr lang="en-GB" sz="1600" b="1" dirty="0" smtClean="0"/>
              <a:t>www.universities-scotland.ac.uk/uploads/USBeyoundtheseniorphaseCfEMay2012.pdf</a:t>
            </a:r>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3536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0074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a:t>S</a:t>
            </a:r>
            <a:r>
              <a:rPr lang="en-GB" dirty="0" smtClean="0"/>
              <a:t>enior Phase</a:t>
            </a:r>
            <a:endParaRPr lang="en-GB" dirty="0"/>
          </a:p>
        </p:txBody>
      </p:sp>
      <p:sp>
        <p:nvSpPr>
          <p:cNvPr id="3" name="Content Placeholder 2"/>
          <p:cNvSpPr>
            <a:spLocks noGrp="1"/>
          </p:cNvSpPr>
          <p:nvPr>
            <p:ph idx="1"/>
          </p:nvPr>
        </p:nvSpPr>
        <p:spPr/>
        <p:txBody>
          <a:bodyPr>
            <a:normAutofit lnSpcReduction="10000"/>
          </a:bodyPr>
          <a:lstStyle/>
          <a:p>
            <a:r>
              <a:rPr lang="en-GB" dirty="0" smtClean="0"/>
              <a:t>Pupils will select and study National Qualifications at an appropriate level for them</a:t>
            </a:r>
          </a:p>
          <a:p>
            <a:r>
              <a:rPr lang="en-GB" dirty="0" smtClean="0"/>
              <a:t>From S4 – S6, pupils will be able to build a portfolio of qualifications at different levels, relevant to their individual needs</a:t>
            </a:r>
          </a:p>
          <a:p>
            <a:r>
              <a:rPr lang="en-GB" dirty="0" smtClean="0"/>
              <a:t>Their learning journey will take pupils through a range of personalised curricular pathways supported by teachers, Guidance staff and parents.</a:t>
            </a:r>
            <a:endParaRPr lang="en-GB" dirty="0"/>
          </a:p>
        </p:txBody>
      </p:sp>
      <p:pic>
        <p:nvPicPr>
          <p:cNvPr id="2050"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260648"/>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7009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University and CFE</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Universities will require evidence of academic rigour in the form of a suitable diet of examinations at the end of S5</a:t>
            </a:r>
          </a:p>
          <a:p>
            <a:r>
              <a:rPr lang="en-GB" dirty="0" smtClean="0"/>
              <a:t>Universities will accept 5/4 Highers studied over 2 years (S4-S5)</a:t>
            </a:r>
          </a:p>
          <a:p>
            <a:r>
              <a:rPr lang="en-GB" dirty="0"/>
              <a:t>U</a:t>
            </a:r>
            <a:r>
              <a:rPr lang="en-GB" dirty="0" smtClean="0"/>
              <a:t>niversities may place conditions on the academic programme taken in S6</a:t>
            </a:r>
          </a:p>
          <a:p>
            <a:r>
              <a:rPr lang="en-GB" dirty="0" smtClean="0"/>
              <a:t>Where a student is in S6 and receives an unconditional offer, universities expect full and continued participation in the subjects declared within the UCAS application and contribution to the life of the school</a:t>
            </a:r>
            <a:endParaRPr lang="en-GB"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3536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2508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Universities and </a:t>
            </a:r>
            <a:r>
              <a:rPr lang="en-GB" sz="4000" dirty="0" err="1" smtClean="0"/>
              <a:t>CfE</a:t>
            </a:r>
            <a:endParaRPr lang="en-GB" sz="4000" dirty="0"/>
          </a:p>
        </p:txBody>
      </p:sp>
      <p:sp>
        <p:nvSpPr>
          <p:cNvPr id="3" name="Content Placeholder 2"/>
          <p:cNvSpPr>
            <a:spLocks noGrp="1"/>
          </p:cNvSpPr>
          <p:nvPr>
            <p:ph idx="1"/>
          </p:nvPr>
        </p:nvSpPr>
        <p:spPr/>
        <p:txBody>
          <a:bodyPr>
            <a:normAutofit/>
          </a:bodyPr>
          <a:lstStyle/>
          <a:p>
            <a:r>
              <a:rPr lang="en-GB" sz="2800" dirty="0" smtClean="0"/>
              <a:t>Students who choose to resit a Higher in which they achieved a Grade </a:t>
            </a:r>
            <a:r>
              <a:rPr lang="en-GB" sz="2800" b="1" dirty="0" smtClean="0"/>
              <a:t>C</a:t>
            </a:r>
            <a:r>
              <a:rPr lang="en-GB" sz="2800" dirty="0" smtClean="0"/>
              <a:t> or below in the first sitting, will be required to achieve a grade </a:t>
            </a:r>
            <a:r>
              <a:rPr lang="en-GB" sz="2800" b="1" dirty="0" smtClean="0"/>
              <a:t>A</a:t>
            </a:r>
            <a:r>
              <a:rPr lang="en-GB" sz="2800" dirty="0" smtClean="0"/>
              <a:t> in the second sitting</a:t>
            </a:r>
          </a:p>
          <a:p>
            <a:r>
              <a:rPr lang="en-GB" sz="2800" dirty="0" smtClean="0"/>
              <a:t>Applications to very competitive degrees such as Education, Law or Medicine require special attention to the Personal </a:t>
            </a:r>
            <a:r>
              <a:rPr lang="en-GB" sz="2800" dirty="0"/>
              <a:t>S</a:t>
            </a:r>
            <a:r>
              <a:rPr lang="en-GB" sz="2800" dirty="0" smtClean="0"/>
              <a:t>tatement and the </a:t>
            </a:r>
            <a:r>
              <a:rPr lang="en-GB" sz="2800" dirty="0"/>
              <a:t>R</a:t>
            </a:r>
            <a:r>
              <a:rPr lang="en-GB" sz="2800" dirty="0" smtClean="0"/>
              <a:t>eferee’s statement</a:t>
            </a:r>
            <a:endParaRPr lang="en-GB" sz="2800"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33536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59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0277" y="260648"/>
            <a:ext cx="5427867" cy="1143000"/>
          </a:xfrm>
        </p:spPr>
        <p:txBody>
          <a:bodyPr/>
          <a:lstStyle/>
          <a:p>
            <a:r>
              <a:rPr lang="en-GB" dirty="0" smtClean="0"/>
              <a:t> </a:t>
            </a:r>
            <a:endParaRPr lang="en-GB" dirty="0"/>
          </a:p>
        </p:txBody>
      </p:sp>
      <p:pic>
        <p:nvPicPr>
          <p:cNvPr id="2126" name="Picture 7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1052737"/>
            <a:ext cx="6878922" cy="5112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6" name="TextBox 55"/>
          <p:cNvSpPr txBox="1"/>
          <p:nvPr/>
        </p:nvSpPr>
        <p:spPr>
          <a:xfrm>
            <a:off x="2455346" y="241617"/>
            <a:ext cx="4924966" cy="707886"/>
          </a:xfrm>
          <a:prstGeom prst="rect">
            <a:avLst/>
          </a:prstGeom>
          <a:noFill/>
        </p:spPr>
        <p:txBody>
          <a:bodyPr wrap="square" rtlCol="0">
            <a:spAutoFit/>
          </a:bodyPr>
          <a:lstStyle/>
          <a:p>
            <a:r>
              <a:rPr lang="en-GB" sz="4000" dirty="0" smtClean="0"/>
              <a:t>Progression Routes</a:t>
            </a:r>
            <a:endParaRPr lang="en-GB" sz="4000" dirty="0"/>
          </a:p>
        </p:txBody>
      </p:sp>
      <p:pic>
        <p:nvPicPr>
          <p:cNvPr id="2127" name="Picture 7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260648"/>
            <a:ext cx="1487487"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18985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7704" y="274638"/>
            <a:ext cx="5184576" cy="1143000"/>
          </a:xfrm>
        </p:spPr>
        <p:txBody>
          <a:bodyPr>
            <a:normAutofit/>
          </a:bodyPr>
          <a:lstStyle/>
          <a:p>
            <a:r>
              <a:rPr lang="en-GB" sz="4000" dirty="0" smtClean="0"/>
              <a:t>Draft Choice Sheet</a:t>
            </a:r>
            <a:endParaRPr lang="en-GB" sz="4000" dirty="0"/>
          </a:p>
        </p:txBody>
      </p:sp>
      <p:pic>
        <p:nvPicPr>
          <p:cNvPr id="3" name="Picture 7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260648"/>
            <a:ext cx="1487487"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Table 5"/>
          <p:cNvGraphicFramePr>
            <a:graphicFrameLocks noGrp="1"/>
          </p:cNvGraphicFramePr>
          <p:nvPr>
            <p:extLst>
              <p:ext uri="{D42A27DB-BD31-4B8C-83A1-F6EECF244321}">
                <p14:modId xmlns:p14="http://schemas.microsoft.com/office/powerpoint/2010/main" val="3633784509"/>
              </p:ext>
            </p:extLst>
          </p:nvPr>
        </p:nvGraphicFramePr>
        <p:xfrm>
          <a:off x="655301" y="1600200"/>
          <a:ext cx="7833397" cy="4502802"/>
        </p:xfrm>
        <a:graphic>
          <a:graphicData uri="http://schemas.openxmlformats.org/drawingml/2006/table">
            <a:tbl>
              <a:tblPr/>
              <a:tblGrid>
                <a:gridCol w="1880015"/>
                <a:gridCol w="1880015"/>
                <a:gridCol w="1525946"/>
                <a:gridCol w="1588613"/>
                <a:gridCol w="958808"/>
              </a:tblGrid>
              <a:tr h="203088">
                <a:tc rowSpan="9">
                  <a:txBody>
                    <a:bodyPr/>
                    <a:lstStyle/>
                    <a:p>
                      <a:pPr>
                        <a:spcBef>
                          <a:spcPts val="600"/>
                        </a:spcBef>
                        <a:spcAft>
                          <a:spcPts val="600"/>
                        </a:spcAft>
                      </a:pPr>
                      <a:r>
                        <a:rPr lang="en-GB" sz="1300" b="1" dirty="0">
                          <a:effectLst/>
                          <a:latin typeface="Arial"/>
                          <a:ea typeface="Times New Roman"/>
                        </a:rPr>
                        <a:t>1.Please Select One Subject from each column and write down your choice in the box below each column.</a:t>
                      </a:r>
                    </a:p>
                    <a:p>
                      <a:pPr>
                        <a:spcBef>
                          <a:spcPts val="600"/>
                        </a:spcBef>
                        <a:spcAft>
                          <a:spcPts val="600"/>
                        </a:spcAft>
                      </a:pPr>
                      <a:r>
                        <a:rPr lang="en-GB" sz="1300" b="1" dirty="0">
                          <a:effectLst/>
                          <a:latin typeface="Arial"/>
                          <a:ea typeface="Times New Roman"/>
                        </a:rPr>
                        <a:t>2.Please indicate a reserve choice for each column</a:t>
                      </a:r>
                    </a:p>
                    <a:p>
                      <a:pPr>
                        <a:spcBef>
                          <a:spcPts val="600"/>
                        </a:spcBef>
                        <a:spcAft>
                          <a:spcPts val="600"/>
                        </a:spcAft>
                      </a:pPr>
                      <a:r>
                        <a:rPr lang="en-GB" sz="1300" b="1" dirty="0">
                          <a:effectLst/>
                          <a:latin typeface="Arial"/>
                          <a:ea typeface="Times New Roman"/>
                        </a:rPr>
                        <a:t> </a:t>
                      </a:r>
                    </a:p>
                    <a:p>
                      <a:pPr>
                        <a:spcBef>
                          <a:spcPts val="600"/>
                        </a:spcBef>
                        <a:spcAft>
                          <a:spcPts val="600"/>
                        </a:spcAft>
                      </a:pPr>
                      <a:r>
                        <a:rPr lang="en-GB" sz="1300" b="1" dirty="0">
                          <a:effectLst/>
                          <a:latin typeface="Arial"/>
                          <a:ea typeface="Times New Roman"/>
                        </a:rPr>
                        <a:t> </a:t>
                      </a:r>
                      <a:endParaRPr lang="en-GB" sz="1000" dirty="0">
                        <a:effectLst/>
                        <a:latin typeface="Times New Roman"/>
                        <a:ea typeface="Times New Roman"/>
                      </a:endParaRPr>
                    </a:p>
                    <a:p>
                      <a:pPr>
                        <a:spcBef>
                          <a:spcPts val="600"/>
                        </a:spcBef>
                        <a:spcAft>
                          <a:spcPts val="600"/>
                        </a:spcAft>
                      </a:pPr>
                      <a:r>
                        <a:rPr lang="en-GB" sz="1300" b="1" dirty="0">
                          <a:effectLst/>
                          <a:latin typeface="Arial"/>
                          <a:ea typeface="Times New Roman"/>
                        </a:rPr>
                        <a:t> </a:t>
                      </a:r>
                      <a:endParaRPr lang="en-GB" sz="1000" dirty="0">
                        <a:effectLst/>
                        <a:latin typeface="Times New Roman"/>
                        <a:ea typeface="Times New Roman"/>
                      </a:endParaRPr>
                    </a:p>
                    <a:p>
                      <a:pPr>
                        <a:spcBef>
                          <a:spcPts val="600"/>
                        </a:spcBef>
                        <a:spcAft>
                          <a:spcPts val="600"/>
                        </a:spcAft>
                      </a:pPr>
                      <a:r>
                        <a:rPr lang="en-GB" sz="1300" b="1" dirty="0">
                          <a:effectLst/>
                          <a:latin typeface="Arial"/>
                          <a:ea typeface="Times New Roman"/>
                        </a:rPr>
                        <a:t> </a:t>
                      </a:r>
                      <a:endParaRPr lang="en-GB" sz="1000" dirty="0">
                        <a:effectLst/>
                        <a:latin typeface="Times New Roman"/>
                        <a:ea typeface="Times New Roman"/>
                      </a:endParaRPr>
                    </a:p>
                    <a:p>
                      <a:pPr algn="ctr">
                        <a:spcBef>
                          <a:spcPts val="600"/>
                        </a:spcBef>
                        <a:spcAft>
                          <a:spcPts val="600"/>
                        </a:spcAft>
                      </a:pPr>
                      <a:r>
                        <a:rPr lang="en-GB" sz="1300" b="1" dirty="0">
                          <a:effectLst/>
                          <a:latin typeface="Arial"/>
                          <a:ea typeface="Times New Roman"/>
                        </a:rPr>
                        <a:t> </a:t>
                      </a:r>
                      <a:endParaRPr lang="en-GB" sz="1000" dirty="0">
                        <a:effectLst/>
                        <a:latin typeface="Times New Roman"/>
                        <a:ea typeface="Times New Roman"/>
                      </a:endParaRPr>
                    </a:p>
                    <a:p>
                      <a:pPr algn="ctr">
                        <a:spcBef>
                          <a:spcPts val="600"/>
                        </a:spcBef>
                        <a:spcAft>
                          <a:spcPts val="600"/>
                        </a:spcAft>
                      </a:pPr>
                      <a:r>
                        <a:rPr lang="en-GB" sz="1300" b="1" dirty="0">
                          <a:effectLst/>
                          <a:latin typeface="Arial"/>
                          <a:ea typeface="Times New Roman"/>
                        </a:rPr>
                        <a:t> </a:t>
                      </a:r>
                      <a:endParaRPr lang="en-GB" sz="1000" dirty="0">
                        <a:effectLst/>
                        <a:latin typeface="Times New Roman"/>
                        <a:ea typeface="Times New Roman"/>
                      </a:endParaRPr>
                    </a:p>
                  </a:txBody>
                  <a:tcPr marL="65278" marR="65278"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300" b="1">
                          <a:effectLst/>
                          <a:latin typeface="Arial"/>
                          <a:ea typeface="Times New Roman"/>
                        </a:rPr>
                        <a:t>C</a:t>
                      </a:r>
                      <a:endParaRPr lang="en-GB" sz="1000">
                        <a:effectLst/>
                        <a:latin typeface="Times New Roman"/>
                        <a:ea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300" b="1">
                          <a:effectLst/>
                          <a:latin typeface="Arial"/>
                          <a:ea typeface="Times New Roman"/>
                        </a:rPr>
                        <a:t>D</a:t>
                      </a:r>
                      <a:endParaRPr lang="en-GB" sz="1000">
                        <a:effectLst/>
                        <a:latin typeface="Times New Roman"/>
                        <a:ea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300" b="1">
                          <a:effectLst/>
                          <a:latin typeface="Arial"/>
                          <a:ea typeface="Times New Roman"/>
                        </a:rPr>
                        <a:t>E</a:t>
                      </a:r>
                      <a:endParaRPr lang="en-GB" sz="1000">
                        <a:effectLst/>
                        <a:latin typeface="Times New Roman"/>
                        <a:ea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600"/>
                        </a:spcBef>
                        <a:spcAft>
                          <a:spcPts val="600"/>
                        </a:spcAft>
                      </a:pPr>
                      <a:r>
                        <a:rPr lang="en-GB" sz="1300" b="1">
                          <a:effectLst/>
                          <a:latin typeface="Arial"/>
                          <a:ea typeface="Times New Roman"/>
                        </a:rPr>
                        <a:t>F</a:t>
                      </a:r>
                      <a:endParaRPr lang="en-GB" sz="1000">
                        <a:effectLst/>
                        <a:latin typeface="Times New Roman"/>
                        <a:ea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3088">
                <a:tc vMerge="1">
                  <a:txBody>
                    <a:bodyPr/>
                    <a:lstStyle/>
                    <a:p>
                      <a:endParaRPr lang="en-GB"/>
                    </a:p>
                  </a:txBody>
                  <a:tcP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en-GB" sz="1100" b="1" dirty="0" smtClean="0">
                          <a:effectLst/>
                          <a:latin typeface="Arial" pitchFamily="34" charset="0"/>
                          <a:cs typeface="Arial" pitchFamily="34" charset="0"/>
                        </a:rPr>
                        <a:t>Accounting</a:t>
                      </a:r>
                      <a:endParaRPr lang="en-GB" sz="1100" b="1" dirty="0">
                        <a:effectLst/>
                        <a:latin typeface="Arial" pitchFamily="34" charset="0"/>
                        <a:cs typeface="Arial" pitchFamily="34" charset="0"/>
                      </a:endParaRPr>
                    </a:p>
                    <a:p>
                      <a:pPr marL="0" marR="0" indent="0" algn="ctr" defTabSz="914400" rtl="0" eaLnBrk="1" fontAlgn="auto" latinLnBrk="0" hangingPunct="1">
                        <a:lnSpc>
                          <a:spcPct val="100000"/>
                        </a:lnSpc>
                        <a:spcBef>
                          <a:spcPts val="600"/>
                        </a:spcBef>
                        <a:spcAft>
                          <a:spcPts val="600"/>
                        </a:spcAft>
                        <a:buClrTx/>
                        <a:buSzTx/>
                        <a:buFontTx/>
                        <a:buNone/>
                        <a:tabLst/>
                        <a:defRPr/>
                      </a:pPr>
                      <a:endParaRPr lang="en-GB" sz="1100" b="1" dirty="0" smtClean="0">
                        <a:effectLst/>
                        <a:latin typeface="Arial" pitchFamily="34" charset="0"/>
                        <a:cs typeface="Arial" pitchFamily="34" charset="0"/>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Bef>
                          <a:spcPts val="600"/>
                        </a:spcBef>
                        <a:spcAft>
                          <a:spcPts val="600"/>
                        </a:spcAft>
                      </a:pPr>
                      <a:r>
                        <a:rPr lang="en-GB" sz="1100" b="1">
                          <a:effectLst/>
                          <a:latin typeface="Arial" pitchFamily="34" charset="0"/>
                          <a:ea typeface="Times New Roman"/>
                          <a:cs typeface="Arial" pitchFamily="34" charset="0"/>
                        </a:rPr>
                        <a:t>Art &amp; Design</a:t>
                      </a: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en-GB" sz="1100" b="1" dirty="0" smtClean="0">
                          <a:effectLst/>
                          <a:latin typeface="Arial" pitchFamily="34" charset="0"/>
                          <a:ea typeface="Times New Roman"/>
                          <a:cs typeface="Arial" pitchFamily="34" charset="0"/>
                        </a:rPr>
                        <a:t>Admin &amp; IT</a:t>
                      </a:r>
                    </a:p>
                    <a:p>
                      <a:pPr algn="ctr">
                        <a:spcBef>
                          <a:spcPts val="600"/>
                        </a:spcBef>
                        <a:spcAft>
                          <a:spcPts val="600"/>
                        </a:spcAft>
                      </a:pPr>
                      <a:endParaRPr lang="en-GB" sz="1100" b="1" dirty="0" smtClean="0">
                        <a:effectLst/>
                        <a:latin typeface="Arial" pitchFamily="34" charset="0"/>
                        <a:ea typeface="Times New Roman"/>
                        <a:cs typeface="Arial" pitchFamily="34" charset="0"/>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a:spcBef>
                          <a:spcPts val="600"/>
                        </a:spcBef>
                        <a:spcAft>
                          <a:spcPts val="600"/>
                        </a:spcAft>
                      </a:pPr>
                      <a:r>
                        <a:rPr lang="en-GB" sz="1100" b="1">
                          <a:effectLst/>
                          <a:latin typeface="Arial"/>
                        </a:rPr>
                        <a:t>Biology </a:t>
                      </a:r>
                      <a:endParaRPr lang="en-GB" sz="1100" b="1">
                        <a:effectLst/>
                        <a:latin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406176">
                <a:tc vMerge="1">
                  <a:txBody>
                    <a:bodyPr/>
                    <a:lstStyle/>
                    <a:p>
                      <a:endParaRPr lang="en-GB"/>
                    </a:p>
                  </a:txBody>
                  <a:tcP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en-GB" sz="1100" b="1" dirty="0" smtClean="0">
                          <a:effectLst/>
                          <a:latin typeface="Arial" pitchFamily="34" charset="0"/>
                          <a:cs typeface="Arial" pitchFamily="34" charset="0"/>
                        </a:rPr>
                        <a:t>Art &amp; Design</a:t>
                      </a: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n-GB" sz="1100" b="1">
                          <a:effectLst/>
                          <a:latin typeface="Arial" pitchFamily="34" charset="0"/>
                          <a:ea typeface="Times New Roman"/>
                          <a:cs typeface="Arial" pitchFamily="34" charset="0"/>
                        </a:rPr>
                        <a:t>Business Management</a:t>
                      </a: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en-GB" sz="1100" b="1" dirty="0" smtClean="0">
                          <a:effectLst/>
                          <a:latin typeface="Arial" pitchFamily="34" charset="0"/>
                          <a:ea typeface="Times New Roman"/>
                          <a:cs typeface="Arial" pitchFamily="34" charset="0"/>
                        </a:rPr>
                        <a:t>Chemistry</a:t>
                      </a:r>
                    </a:p>
                    <a:p>
                      <a:pPr algn="ctr">
                        <a:spcBef>
                          <a:spcPts val="600"/>
                        </a:spcBef>
                        <a:spcAft>
                          <a:spcPts val="600"/>
                        </a:spcAft>
                      </a:pPr>
                      <a:endParaRPr lang="en-GB" sz="1100" b="1" dirty="0">
                        <a:effectLst/>
                        <a:latin typeface="Arial" pitchFamily="34" charset="0"/>
                        <a:ea typeface="Times New Roman"/>
                        <a:cs typeface="Arial" pitchFamily="34" charset="0"/>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n-GB" sz="1100" b="1">
                          <a:effectLst/>
                          <a:latin typeface="Arial"/>
                        </a:rPr>
                        <a:t>Chemistry</a:t>
                      </a:r>
                      <a:endParaRPr lang="en-GB" sz="1100" b="1">
                        <a:effectLst/>
                        <a:latin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06176">
                <a:tc vMerge="1">
                  <a:txBody>
                    <a:bodyPr/>
                    <a:lstStyle/>
                    <a:p>
                      <a:endParaRPr lang="en-GB"/>
                    </a:p>
                  </a:txBody>
                  <a:tcP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en-GB" sz="1100" b="1" dirty="0" smtClean="0">
                          <a:effectLst/>
                          <a:latin typeface="Arial" pitchFamily="34" charset="0"/>
                          <a:cs typeface="Arial" pitchFamily="34" charset="0"/>
                        </a:rPr>
                        <a:t>Biology</a:t>
                      </a: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n-GB" sz="1100" b="1">
                          <a:effectLst/>
                          <a:latin typeface="Arial" pitchFamily="34" charset="0"/>
                          <a:ea typeface="Times New Roman"/>
                          <a:cs typeface="Arial" pitchFamily="34" charset="0"/>
                        </a:rPr>
                        <a:t>Geography</a:t>
                      </a: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n-GB" sz="1100" b="1">
                          <a:effectLst/>
                          <a:latin typeface="Arial" pitchFamily="34" charset="0"/>
                          <a:ea typeface="Times New Roman"/>
                          <a:cs typeface="Arial" pitchFamily="34" charset="0"/>
                        </a:rPr>
                        <a:t>Computing &amp; Info Science</a:t>
                      </a: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n-GB" sz="1100" b="1">
                          <a:effectLst/>
                          <a:latin typeface="Arial"/>
                        </a:rPr>
                        <a:t>Engineering Science</a:t>
                      </a:r>
                      <a:endParaRPr lang="en-GB" sz="1100" b="1">
                        <a:effectLst/>
                        <a:latin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06176">
                <a:tc vMerge="1">
                  <a:txBody>
                    <a:bodyPr/>
                    <a:lstStyle/>
                    <a:p>
                      <a:endParaRPr lang="en-GB"/>
                    </a:p>
                  </a:txBody>
                  <a:tcPr/>
                </a:tc>
                <a:tc>
                  <a:txBody>
                    <a:bodyPr/>
                    <a:lstStyle/>
                    <a:p>
                      <a:pPr algn="ctr">
                        <a:spcBef>
                          <a:spcPts val="600"/>
                        </a:spcBef>
                        <a:spcAft>
                          <a:spcPts val="600"/>
                        </a:spcAft>
                      </a:pPr>
                      <a:r>
                        <a:rPr lang="en-GB" sz="1100" b="1" dirty="0">
                          <a:effectLst/>
                          <a:latin typeface="Arial" pitchFamily="34" charset="0"/>
                          <a:cs typeface="Arial" pitchFamily="34" charset="0"/>
                        </a:rPr>
                        <a:t>Computing &amp; Info Science </a:t>
                      </a: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n-GB" sz="1100" b="1">
                          <a:effectLst/>
                          <a:latin typeface="Arial" pitchFamily="34" charset="0"/>
                          <a:ea typeface="Times New Roman"/>
                          <a:cs typeface="Arial" pitchFamily="34" charset="0"/>
                        </a:rPr>
                        <a:t>Engineering Science</a:t>
                      </a: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en-GB" sz="1100" b="1" dirty="0" smtClean="0">
                          <a:effectLst/>
                          <a:latin typeface="Arial" pitchFamily="34" charset="0"/>
                          <a:ea typeface="Times New Roman"/>
                          <a:cs typeface="Arial" pitchFamily="34" charset="0"/>
                        </a:rPr>
                        <a:t>Drama</a:t>
                      </a:r>
                    </a:p>
                    <a:p>
                      <a:pPr algn="ctr">
                        <a:spcBef>
                          <a:spcPts val="600"/>
                        </a:spcBef>
                        <a:spcAft>
                          <a:spcPts val="600"/>
                        </a:spcAft>
                      </a:pPr>
                      <a:endParaRPr lang="en-GB" sz="1100" b="1" dirty="0">
                        <a:effectLst/>
                        <a:latin typeface="Arial" pitchFamily="34" charset="0"/>
                        <a:ea typeface="Times New Roman"/>
                        <a:cs typeface="Arial" pitchFamily="34" charset="0"/>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r>
                        <a:rPr lang="en-GB" sz="1100" b="1" dirty="0" smtClean="0">
                          <a:latin typeface="Arial" pitchFamily="34" charset="0"/>
                          <a:cs typeface="Arial" pitchFamily="34" charset="0"/>
                        </a:rPr>
                        <a:t>French</a:t>
                      </a:r>
                      <a:endParaRPr lang="en-GB" sz="1100" b="1" dirty="0">
                        <a:latin typeface="Arial" pitchFamily="34" charset="0"/>
                        <a:cs typeface="Arial" pitchFamily="34" charset="0"/>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06176">
                <a:tc vMerge="1">
                  <a:txBody>
                    <a:bodyPr/>
                    <a:lstStyle/>
                    <a:p>
                      <a:endParaRPr lang="en-GB"/>
                    </a:p>
                  </a:txBody>
                  <a:tcPr/>
                </a:tc>
                <a:tc>
                  <a:txBody>
                    <a:bodyPr/>
                    <a:lstStyle/>
                    <a:p>
                      <a:pPr algn="ctr">
                        <a:spcBef>
                          <a:spcPts val="600"/>
                        </a:spcBef>
                        <a:spcAft>
                          <a:spcPts val="600"/>
                        </a:spcAft>
                      </a:pPr>
                      <a:r>
                        <a:rPr lang="en-GB" sz="1100" b="1" dirty="0">
                          <a:effectLst/>
                          <a:latin typeface="Arial" pitchFamily="34" charset="0"/>
                          <a:cs typeface="Arial" pitchFamily="34" charset="0"/>
                        </a:rPr>
                        <a:t>Geography</a:t>
                      </a: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en-GB" sz="1100" b="1" dirty="0" smtClean="0">
                          <a:effectLst/>
                          <a:latin typeface="Arial" pitchFamily="34" charset="0"/>
                          <a:ea typeface="Times New Roman"/>
                          <a:cs typeface="Arial" pitchFamily="34" charset="0"/>
                        </a:rPr>
                        <a:t>PE</a:t>
                      </a:r>
                    </a:p>
                    <a:p>
                      <a:pPr algn="ctr">
                        <a:spcBef>
                          <a:spcPts val="600"/>
                        </a:spcBef>
                        <a:spcAft>
                          <a:spcPts val="600"/>
                        </a:spcAft>
                      </a:pPr>
                      <a:r>
                        <a:rPr lang="en-GB" sz="1100" b="1" dirty="0" smtClean="0">
                          <a:effectLst/>
                          <a:latin typeface="Arial" pitchFamily="34" charset="0"/>
                          <a:ea typeface="Times New Roman"/>
                          <a:cs typeface="Arial" pitchFamily="34" charset="0"/>
                        </a:rPr>
                        <a:t> </a:t>
                      </a:r>
                      <a:endParaRPr lang="en-GB" sz="1100" b="1" dirty="0">
                        <a:effectLst/>
                        <a:latin typeface="Arial" pitchFamily="34" charset="0"/>
                        <a:ea typeface="Times New Roman"/>
                        <a:cs typeface="Arial" pitchFamily="34" charset="0"/>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n-GB" sz="1100" b="1">
                          <a:effectLst/>
                          <a:latin typeface="Arial" pitchFamily="34" charset="0"/>
                          <a:ea typeface="Times New Roman"/>
                          <a:cs typeface="Arial" pitchFamily="34" charset="0"/>
                        </a:rPr>
                        <a:t>Graphic Communication</a:t>
                      </a: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n-GB" sz="1100" b="1" dirty="0">
                          <a:effectLst/>
                          <a:latin typeface="Arial"/>
                        </a:rPr>
                        <a:t>History</a:t>
                      </a:r>
                      <a:endParaRPr lang="en-GB" sz="1100" b="1" dirty="0">
                        <a:effectLst/>
                        <a:latin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3088">
                <a:tc vMerge="1">
                  <a:txBody>
                    <a:bodyPr/>
                    <a:lstStyle/>
                    <a:p>
                      <a:endParaRPr lang="en-GB"/>
                    </a:p>
                  </a:txBody>
                  <a:tcPr/>
                </a:tc>
                <a:tc>
                  <a:txBody>
                    <a:bodyPr/>
                    <a:lstStyle/>
                    <a:p>
                      <a:pPr algn="ctr">
                        <a:spcBef>
                          <a:spcPts val="600"/>
                        </a:spcBef>
                        <a:spcAft>
                          <a:spcPts val="600"/>
                        </a:spcAft>
                      </a:pPr>
                      <a:r>
                        <a:rPr lang="en-GB" sz="1100" b="1" dirty="0">
                          <a:effectLst/>
                          <a:latin typeface="Arial" pitchFamily="34" charset="0"/>
                          <a:cs typeface="Arial" pitchFamily="34" charset="0"/>
                        </a:rPr>
                        <a:t>Graphic Communication</a:t>
                      </a: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en-GB" sz="1100" b="1" dirty="0" smtClean="0">
                          <a:effectLst/>
                          <a:latin typeface="Arial" pitchFamily="34" charset="0"/>
                          <a:ea typeface="Times New Roman"/>
                          <a:cs typeface="Arial" pitchFamily="34" charset="0"/>
                        </a:rPr>
                        <a:t>Physics</a:t>
                      </a:r>
                    </a:p>
                    <a:p>
                      <a:pPr algn="ctr">
                        <a:spcBef>
                          <a:spcPts val="600"/>
                        </a:spcBef>
                        <a:spcAft>
                          <a:spcPts val="600"/>
                        </a:spcAft>
                      </a:pPr>
                      <a:endParaRPr lang="en-GB" sz="1100" b="1" dirty="0" smtClean="0">
                        <a:effectLst/>
                        <a:latin typeface="Arial" pitchFamily="34" charset="0"/>
                        <a:ea typeface="Times New Roman"/>
                        <a:cs typeface="Arial" pitchFamily="34" charset="0"/>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n-GB" sz="1100" b="1">
                          <a:effectLst/>
                          <a:latin typeface="Arial" pitchFamily="34" charset="0"/>
                          <a:ea typeface="Times New Roman"/>
                          <a:cs typeface="Arial" pitchFamily="34" charset="0"/>
                        </a:rPr>
                        <a:t>Hospitality</a:t>
                      </a: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n-GB" sz="1100" b="1" dirty="0">
                          <a:effectLst/>
                          <a:latin typeface="Arial"/>
                        </a:rPr>
                        <a:t>Modern Studies</a:t>
                      </a:r>
                      <a:endParaRPr lang="en-GB" sz="1100" b="1" dirty="0">
                        <a:effectLst/>
                        <a:latin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406176">
                <a:tc vMerge="1">
                  <a:txBody>
                    <a:bodyPr/>
                    <a:lstStyle/>
                    <a:p>
                      <a:endParaRPr lang="en-GB"/>
                    </a:p>
                  </a:txBody>
                  <a:tcP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en-GB" sz="1100" b="1" dirty="0" smtClean="0">
                          <a:effectLst/>
                          <a:latin typeface="Arial" pitchFamily="34" charset="0"/>
                          <a:cs typeface="Arial" pitchFamily="34" charset="0"/>
                        </a:rPr>
                        <a:t>Music</a:t>
                      </a:r>
                    </a:p>
                    <a:p>
                      <a:pPr algn="ctr">
                        <a:spcBef>
                          <a:spcPts val="600"/>
                        </a:spcBef>
                        <a:spcAft>
                          <a:spcPts val="600"/>
                        </a:spcAft>
                      </a:pPr>
                      <a:endParaRPr lang="en-GB" sz="1100" b="1" dirty="0">
                        <a:effectLst/>
                        <a:latin typeface="Arial" pitchFamily="34" charset="0"/>
                        <a:cs typeface="Arial" pitchFamily="34" charset="0"/>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en-GB" sz="1100" b="1" dirty="0" smtClean="0">
                          <a:effectLst/>
                          <a:latin typeface="Arial" pitchFamily="34" charset="0"/>
                          <a:cs typeface="Arial" pitchFamily="34" charset="0"/>
                        </a:rPr>
                        <a:t>RMPS</a:t>
                      </a:r>
                    </a:p>
                    <a:p>
                      <a:pPr algn="ctr">
                        <a:spcBef>
                          <a:spcPts val="600"/>
                        </a:spcBef>
                        <a:spcAft>
                          <a:spcPts val="600"/>
                        </a:spcAft>
                      </a:pPr>
                      <a:endParaRPr lang="en-GB" sz="1100" dirty="0" smtClean="0">
                        <a:effectLst/>
                        <a:latin typeface="Arial" pitchFamily="34" charset="0"/>
                        <a:ea typeface="Times New Roman"/>
                        <a:cs typeface="Arial" pitchFamily="34" charset="0"/>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en-GB" sz="1100" b="1" dirty="0" smtClean="0">
                          <a:effectLst/>
                          <a:latin typeface="Arial" pitchFamily="34" charset="0"/>
                          <a:ea typeface="Times New Roman"/>
                          <a:cs typeface="Arial" pitchFamily="34" charset="0"/>
                        </a:rPr>
                        <a:t>Practical Craft Skills</a:t>
                      </a:r>
                    </a:p>
                    <a:p>
                      <a:pPr algn="ctr">
                        <a:spcBef>
                          <a:spcPts val="600"/>
                        </a:spcBef>
                        <a:spcAft>
                          <a:spcPts val="600"/>
                        </a:spcAft>
                      </a:pPr>
                      <a:endParaRPr lang="en-GB" sz="1100" b="1" dirty="0">
                        <a:effectLst/>
                        <a:latin typeface="Arial" pitchFamily="34" charset="0"/>
                        <a:ea typeface="Times New Roman"/>
                        <a:cs typeface="Arial" pitchFamily="34" charset="0"/>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Bef>
                          <a:spcPts val="600"/>
                        </a:spcBef>
                        <a:spcAft>
                          <a:spcPts val="600"/>
                        </a:spcAft>
                      </a:pPr>
                      <a:r>
                        <a:rPr lang="en-GB" sz="1100" b="1" dirty="0">
                          <a:effectLst/>
                          <a:latin typeface="Arial"/>
                        </a:rPr>
                        <a:t>Music</a:t>
                      </a:r>
                      <a:endParaRPr lang="en-GB" sz="1100" b="1" dirty="0">
                        <a:effectLst/>
                        <a:latin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203088">
                <a:tc vMerge="1">
                  <a:txBody>
                    <a:bodyPr/>
                    <a:lstStyle/>
                    <a:p>
                      <a:endParaRPr lang="en-GB"/>
                    </a:p>
                  </a:txBody>
                  <a:tcPr/>
                </a:tc>
                <a:tc>
                  <a:txBody>
                    <a:bodyPr/>
                    <a:lstStyle/>
                    <a:p>
                      <a:pPr marL="0" marR="0" indent="0" algn="ctr" defTabSz="914400" rtl="0" eaLnBrk="1" fontAlgn="auto" latinLnBrk="0" hangingPunct="1">
                        <a:lnSpc>
                          <a:spcPct val="100000"/>
                        </a:lnSpc>
                        <a:spcBef>
                          <a:spcPts val="600"/>
                        </a:spcBef>
                        <a:spcAft>
                          <a:spcPts val="600"/>
                        </a:spcAft>
                        <a:buClrTx/>
                        <a:buSzTx/>
                        <a:buFontTx/>
                        <a:buNone/>
                        <a:tabLst/>
                        <a:defRPr/>
                      </a:pPr>
                      <a:r>
                        <a:rPr lang="en-GB" sz="1100" b="1" dirty="0" smtClean="0">
                          <a:effectLst/>
                          <a:latin typeface="Arial" pitchFamily="34" charset="0"/>
                          <a:cs typeface="Arial" pitchFamily="34" charset="0"/>
                        </a:rPr>
                        <a:t>PE</a:t>
                      </a:r>
                    </a:p>
                    <a:p>
                      <a:pPr algn="ctr">
                        <a:spcBef>
                          <a:spcPts val="600"/>
                        </a:spcBef>
                        <a:spcAft>
                          <a:spcPts val="600"/>
                        </a:spcAft>
                      </a:pPr>
                      <a:endParaRPr lang="en-GB" sz="1100" b="1" dirty="0">
                        <a:effectLst/>
                        <a:latin typeface="Arial" pitchFamily="34" charset="0"/>
                        <a:cs typeface="Arial" pitchFamily="34" charset="0"/>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1100" b="1" dirty="0" smtClean="0">
                          <a:effectLst/>
                          <a:latin typeface="Arial" pitchFamily="34" charset="0"/>
                          <a:ea typeface="Times New Roman"/>
                          <a:cs typeface="Arial" pitchFamily="34" charset="0"/>
                        </a:rPr>
                        <a:t>Spanish</a:t>
                      </a:r>
                      <a:endParaRPr lang="en-GB" sz="1100" b="1" dirty="0">
                        <a:effectLst/>
                        <a:latin typeface="Arial" pitchFamily="34" charset="0"/>
                        <a:ea typeface="Times New Roman"/>
                        <a:cs typeface="Arial" pitchFamily="34" charset="0"/>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endParaRPr lang="en-GB" sz="1100" dirty="0">
                        <a:effectLst/>
                        <a:latin typeface="Times New Roman"/>
                        <a:ea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1100" b="1" dirty="0">
                          <a:effectLst/>
                          <a:latin typeface="Arial"/>
                        </a:rPr>
                        <a:t>Physics</a:t>
                      </a:r>
                      <a:endParaRPr lang="en-GB" sz="1100" b="1" dirty="0">
                        <a:effectLst/>
                        <a:latin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tr>
              <a:tr h="232101">
                <a:tc>
                  <a:txBody>
                    <a:bodyPr/>
                    <a:lstStyle/>
                    <a:p>
                      <a:pPr algn="ctr">
                        <a:spcAft>
                          <a:spcPts val="0"/>
                        </a:spcAft>
                      </a:pPr>
                      <a:r>
                        <a:rPr lang="en-GB" sz="1500" dirty="0">
                          <a:effectLst/>
                          <a:latin typeface="Arial"/>
                          <a:ea typeface="Times New Roman"/>
                        </a:rPr>
                        <a:t>Choice</a:t>
                      </a:r>
                      <a:endParaRPr lang="en-GB" sz="1000" dirty="0">
                        <a:effectLst/>
                        <a:latin typeface="Times New Roman"/>
                        <a:ea typeface="Times New Roman"/>
                      </a:endParaRPr>
                    </a:p>
                  </a:txBody>
                  <a:tcPr marL="65278" marR="65278"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000" dirty="0">
                          <a:effectLst/>
                          <a:latin typeface="Arial"/>
                          <a:ea typeface="Times New Roman"/>
                        </a:rPr>
                        <a:t> </a:t>
                      </a:r>
                      <a:endParaRPr lang="en-GB" sz="1000" dirty="0">
                        <a:effectLst/>
                        <a:latin typeface="Times New Roman"/>
                        <a:ea typeface="Times New Roman"/>
                      </a:endParaRPr>
                    </a:p>
                  </a:txBody>
                  <a:tcPr marL="65278" marR="65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1300" dirty="0">
                          <a:effectLst/>
                          <a:latin typeface="Arial"/>
                          <a:ea typeface="Times New Roman"/>
                        </a:rPr>
                        <a:t> </a:t>
                      </a:r>
                      <a:endParaRPr lang="en-GB" sz="1000" dirty="0">
                        <a:effectLst/>
                        <a:latin typeface="Times New Roman"/>
                        <a:ea typeface="Times New Roman"/>
                      </a:endParaRPr>
                    </a:p>
                  </a:txBody>
                  <a:tcPr marL="65278" marR="65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1300" dirty="0">
                          <a:effectLst/>
                          <a:latin typeface="Arial"/>
                          <a:ea typeface="Times New Roman"/>
                        </a:rPr>
                        <a:t> </a:t>
                      </a:r>
                      <a:endParaRPr lang="en-GB" sz="1000" dirty="0">
                        <a:effectLst/>
                        <a:latin typeface="Times New Roman"/>
                        <a:ea typeface="Times New Roman"/>
                      </a:endParaRPr>
                    </a:p>
                  </a:txBody>
                  <a:tcPr marL="65278" marR="65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1000" b="1" dirty="0">
                          <a:effectLst/>
                          <a:latin typeface="Arial"/>
                        </a:rPr>
                        <a:t> </a:t>
                      </a:r>
                      <a:endParaRPr lang="en-GB" sz="1000" b="1" dirty="0">
                        <a:effectLst/>
                        <a:latin typeface="Times New Roman"/>
                      </a:endParaRPr>
                    </a:p>
                  </a:txBody>
                  <a:tcPr marL="65278" marR="65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2101">
                <a:tc>
                  <a:txBody>
                    <a:bodyPr/>
                    <a:lstStyle/>
                    <a:p>
                      <a:pPr algn="ctr">
                        <a:spcAft>
                          <a:spcPts val="0"/>
                        </a:spcAft>
                      </a:pPr>
                      <a:r>
                        <a:rPr lang="en-GB" sz="1500" dirty="0">
                          <a:effectLst/>
                          <a:latin typeface="Arial"/>
                          <a:ea typeface="Times New Roman"/>
                        </a:rPr>
                        <a:t>Reserve</a:t>
                      </a:r>
                      <a:endParaRPr lang="en-GB" sz="1000" dirty="0">
                        <a:effectLst/>
                        <a:latin typeface="Times New Roman"/>
                        <a:ea typeface="Times New Roman"/>
                      </a:endParaRPr>
                    </a:p>
                  </a:txBody>
                  <a:tcPr marL="65278" marR="65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GB" sz="1000" dirty="0">
                          <a:effectLst/>
                          <a:latin typeface="Arial"/>
                          <a:ea typeface="Times New Roman"/>
                        </a:rPr>
                        <a:t> </a:t>
                      </a:r>
                      <a:endParaRPr lang="en-GB" sz="1000" dirty="0">
                        <a:effectLst/>
                        <a:latin typeface="Times New Roman"/>
                        <a:ea typeface="Times New Roman"/>
                      </a:endParaRPr>
                    </a:p>
                  </a:txBody>
                  <a:tcPr marL="65278" marR="65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1300" dirty="0">
                          <a:effectLst/>
                          <a:latin typeface="Arial"/>
                          <a:ea typeface="Times New Roman"/>
                        </a:rPr>
                        <a:t> </a:t>
                      </a:r>
                      <a:endParaRPr lang="en-GB" sz="1000" dirty="0">
                        <a:effectLst/>
                        <a:latin typeface="Times New Roman"/>
                        <a:ea typeface="Times New Roman"/>
                      </a:endParaRPr>
                    </a:p>
                  </a:txBody>
                  <a:tcPr marL="65278" marR="65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1300" dirty="0">
                          <a:effectLst/>
                          <a:latin typeface="Arial"/>
                          <a:ea typeface="Times New Roman"/>
                        </a:rPr>
                        <a:t> </a:t>
                      </a:r>
                      <a:endParaRPr lang="en-GB" sz="1000" dirty="0">
                        <a:effectLst/>
                        <a:latin typeface="Times New Roman"/>
                        <a:ea typeface="Times New Roman"/>
                      </a:endParaRPr>
                    </a:p>
                  </a:txBody>
                  <a:tcPr marL="65278" marR="65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Bef>
                          <a:spcPts val="600"/>
                        </a:spcBef>
                        <a:spcAft>
                          <a:spcPts val="600"/>
                        </a:spcAft>
                      </a:pPr>
                      <a:r>
                        <a:rPr lang="en-GB" sz="1000" b="1" dirty="0">
                          <a:effectLst/>
                          <a:latin typeface="Arial"/>
                        </a:rPr>
                        <a:t> </a:t>
                      </a:r>
                      <a:endParaRPr lang="en-GB" sz="1000" b="1" dirty="0">
                        <a:effectLst/>
                        <a:latin typeface="Times New Roman"/>
                      </a:endParaRPr>
                    </a:p>
                  </a:txBody>
                  <a:tcPr marL="65278" marR="6527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6842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3349609882"/>
              </p:ext>
            </p:extLst>
          </p:nvPr>
        </p:nvGraphicFramePr>
        <p:xfrm>
          <a:off x="107504" y="692696"/>
          <a:ext cx="9206646" cy="5394520"/>
        </p:xfrm>
        <a:graphic>
          <a:graphicData uri="http://schemas.openxmlformats.org/presentationml/2006/ole">
            <mc:AlternateContent xmlns:mc="http://schemas.openxmlformats.org/markup-compatibility/2006">
              <mc:Choice xmlns:v="urn:schemas-microsoft-com:vml" Requires="v">
                <p:oleObj spid="_x0000_s1031" name="Worksheet" r:id="rId3" imgW="20497755" imgH="12011017" progId="Excel.Sheet.8">
                  <p:embed/>
                </p:oleObj>
              </mc:Choice>
              <mc:Fallback>
                <p:oleObj name="Worksheet" r:id="rId3" imgW="20497755" imgH="12011017" progId="Excel.Sheet.8">
                  <p:embed/>
                  <p:pic>
                    <p:nvPicPr>
                      <p:cNvPr id="0" name=""/>
                      <p:cNvPicPr/>
                      <p:nvPr/>
                    </p:nvPicPr>
                    <p:blipFill>
                      <a:blip r:embed="rId4"/>
                      <a:stretch>
                        <a:fillRect/>
                      </a:stretch>
                    </p:blipFill>
                    <p:spPr>
                      <a:xfrm>
                        <a:off x="107504" y="692696"/>
                        <a:ext cx="9206646" cy="5394520"/>
                      </a:xfrm>
                      <a:prstGeom prst="rect">
                        <a:avLst/>
                      </a:prstGeom>
                    </p:spPr>
                  </p:pic>
                </p:oleObj>
              </mc:Fallback>
            </mc:AlternateContent>
          </a:graphicData>
        </a:graphic>
      </p:graphicFrame>
    </p:spTree>
    <p:extLst>
      <p:ext uri="{BB962C8B-B14F-4D97-AF65-F5344CB8AC3E}">
        <p14:creationId xmlns:p14="http://schemas.microsoft.com/office/powerpoint/2010/main" val="34311639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Timeline</a:t>
            </a:r>
            <a:endParaRPr lang="en-GB" dirty="0"/>
          </a:p>
        </p:txBody>
      </p:sp>
      <p:pic>
        <p:nvPicPr>
          <p:cNvPr id="3" name="Picture 7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260648"/>
            <a:ext cx="1487487"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4" name="Table 3"/>
          <p:cNvGraphicFramePr>
            <a:graphicFrameLocks noGrp="1"/>
          </p:cNvGraphicFramePr>
          <p:nvPr>
            <p:extLst>
              <p:ext uri="{D42A27DB-BD31-4B8C-83A1-F6EECF244321}">
                <p14:modId xmlns:p14="http://schemas.microsoft.com/office/powerpoint/2010/main" val="4237503693"/>
              </p:ext>
            </p:extLst>
          </p:nvPr>
        </p:nvGraphicFramePr>
        <p:xfrm>
          <a:off x="1259632" y="2204864"/>
          <a:ext cx="6648400" cy="1578331"/>
        </p:xfrm>
        <a:graphic>
          <a:graphicData uri="http://schemas.openxmlformats.org/drawingml/2006/table">
            <a:tbl>
              <a:tblPr firstRow="1" bandRow="1">
                <a:tableStyleId>{5C22544A-7EE6-4342-B048-85BDC9FD1C3A}</a:tableStyleId>
              </a:tblPr>
              <a:tblGrid>
                <a:gridCol w="3324200"/>
                <a:gridCol w="3324200"/>
              </a:tblGrid>
              <a:tr h="578986">
                <a:tc>
                  <a:txBody>
                    <a:bodyPr/>
                    <a:lstStyle/>
                    <a:p>
                      <a:r>
                        <a:rPr lang="en-GB" b="1" dirty="0" smtClean="0">
                          <a:solidFill>
                            <a:schemeClr val="tx1"/>
                          </a:solidFill>
                        </a:rPr>
                        <a:t>5 March</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smtClean="0">
                          <a:solidFill>
                            <a:schemeClr val="tx1"/>
                          </a:solidFill>
                        </a:rPr>
                        <a:t>Parents</a:t>
                      </a:r>
                      <a:r>
                        <a:rPr lang="en-GB" b="1" baseline="0" dirty="0" smtClean="0">
                          <a:solidFill>
                            <a:schemeClr val="tx1"/>
                          </a:solidFill>
                        </a:rPr>
                        <a:t> information evening</a:t>
                      </a:r>
                      <a:endParaRPr lang="en-GB"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999345">
                <a:tc>
                  <a:txBody>
                    <a:bodyPr/>
                    <a:lstStyle/>
                    <a:p>
                      <a:r>
                        <a:rPr lang="en-GB" b="1" dirty="0" smtClean="0"/>
                        <a:t>Friday 14 March</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b="1" dirty="0" smtClean="0"/>
                        <a:t>Choice forms returned</a:t>
                      </a:r>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8288427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Useful Websites</a:t>
            </a:r>
            <a:endParaRPr lang="en-GB" dirty="0"/>
          </a:p>
        </p:txBody>
      </p:sp>
      <p:pic>
        <p:nvPicPr>
          <p:cNvPr id="3" name="Picture 7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260648"/>
            <a:ext cx="1487487" cy="123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67545" y="1916832"/>
            <a:ext cx="8400254" cy="3385542"/>
          </a:xfrm>
          <a:prstGeom prst="rect">
            <a:avLst/>
          </a:prstGeom>
          <a:noFill/>
        </p:spPr>
        <p:txBody>
          <a:bodyPr wrap="square" rtlCol="0">
            <a:spAutoFit/>
          </a:bodyPr>
          <a:lstStyle/>
          <a:p>
            <a:r>
              <a:rPr lang="en-GB" b="1" dirty="0" smtClean="0">
                <a:hlinkClick r:id="rId3"/>
              </a:rPr>
              <a:t>http://www.planitplus.net</a:t>
            </a:r>
            <a:endParaRPr lang="en-GB" b="1" dirty="0" smtClean="0"/>
          </a:p>
          <a:p>
            <a:endParaRPr lang="en-GB" b="1" dirty="0"/>
          </a:p>
          <a:p>
            <a:r>
              <a:rPr lang="en-GB" b="1" dirty="0" smtClean="0">
                <a:hlinkClick r:id="rId4"/>
              </a:rPr>
              <a:t>http://www.ucas.com/students/coursesearch</a:t>
            </a:r>
            <a:endParaRPr lang="en-GB" b="1" dirty="0" smtClean="0"/>
          </a:p>
          <a:p>
            <a:endParaRPr lang="en-GB" b="1" dirty="0"/>
          </a:p>
          <a:p>
            <a:r>
              <a:rPr lang="en-GB" b="1" dirty="0" smtClean="0">
                <a:hlinkClick r:id="rId5"/>
              </a:rPr>
              <a:t>http://www.myworldofwork.co.uk</a:t>
            </a:r>
            <a:endParaRPr lang="en-GB" b="1" dirty="0" smtClean="0"/>
          </a:p>
          <a:p>
            <a:endParaRPr lang="en-GB" b="1" dirty="0"/>
          </a:p>
          <a:p>
            <a:r>
              <a:rPr lang="en-GB" sz="1600" b="1" dirty="0" smtClean="0">
                <a:hlinkClick r:id="rId6"/>
              </a:rPr>
              <a:t>http://www.universities-scotland.ac.uk/uploads/USBeyondtheseniorphaseCFEMay2012.pdf</a:t>
            </a:r>
            <a:endParaRPr lang="en-GB" sz="1600" b="1" dirty="0" smtClean="0"/>
          </a:p>
          <a:p>
            <a:endParaRPr lang="en-GB" b="1" dirty="0" smtClean="0"/>
          </a:p>
          <a:p>
            <a:r>
              <a:rPr lang="en-GB" b="1" dirty="0">
                <a:hlinkClick r:id="rId7"/>
              </a:rPr>
              <a:t>http</a:t>
            </a:r>
            <a:r>
              <a:rPr lang="en-GB" b="1">
                <a:hlinkClick r:id="rId7"/>
              </a:rPr>
              <a:t>://</a:t>
            </a:r>
            <a:r>
              <a:rPr lang="en-GB" b="1" smtClean="0">
                <a:hlinkClick r:id="rId7"/>
              </a:rPr>
              <a:t>www.educationscotland.gov.uk/parentzone</a:t>
            </a:r>
            <a:endParaRPr lang="en-GB" b="1" smtClean="0"/>
          </a:p>
          <a:p>
            <a:endParaRPr lang="en-GB" b="1" dirty="0"/>
          </a:p>
          <a:p>
            <a:endParaRPr lang="en-GB" dirty="0" smtClean="0"/>
          </a:p>
          <a:p>
            <a:endParaRPr lang="en-GB" dirty="0"/>
          </a:p>
        </p:txBody>
      </p:sp>
    </p:spTree>
    <p:extLst>
      <p:ext uri="{BB962C8B-B14F-4D97-AF65-F5344CB8AC3E}">
        <p14:creationId xmlns:p14="http://schemas.microsoft.com/office/powerpoint/2010/main" val="908827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Senior Phase </a:t>
            </a:r>
            <a:endParaRPr lang="en-GB" dirty="0"/>
          </a:p>
        </p:txBody>
      </p:sp>
      <p:sp>
        <p:nvSpPr>
          <p:cNvPr id="3" name="Content Placeholder 2"/>
          <p:cNvSpPr>
            <a:spLocks noGrp="1"/>
          </p:cNvSpPr>
          <p:nvPr>
            <p:ph idx="1"/>
          </p:nvPr>
        </p:nvSpPr>
        <p:spPr/>
        <p:txBody>
          <a:bodyPr/>
          <a:lstStyle/>
          <a:p>
            <a:r>
              <a:rPr lang="en-GB" dirty="0" smtClean="0"/>
              <a:t>Each National Qualification from National 3 – Advanced Higher is allocated 160 hours</a:t>
            </a:r>
          </a:p>
          <a:p>
            <a:r>
              <a:rPr lang="en-GB" dirty="0" smtClean="0"/>
              <a:t>Pupils will study 6 National Qualifications in S4 and 5 or 6 National qualifications in S5/S6</a:t>
            </a:r>
          </a:p>
          <a:p>
            <a:r>
              <a:rPr lang="en-GB" dirty="0" smtClean="0"/>
              <a:t>The combining of the curriculum structures across S4-S6 in the senior phase will create better opportunities</a:t>
            </a:r>
          </a:p>
          <a:p>
            <a:r>
              <a:rPr lang="en-GB" dirty="0" smtClean="0"/>
              <a:t>Classes will be open to S4, S5 and S6 students</a:t>
            </a:r>
            <a:endParaRPr lang="en-GB" dirty="0"/>
          </a:p>
        </p:txBody>
      </p:sp>
      <p:pic>
        <p:nvPicPr>
          <p:cNvPr id="307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6256" y="332656"/>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111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New Qualifications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091696"/>
              </p:ext>
            </p:extLst>
          </p:nvPr>
        </p:nvGraphicFramePr>
        <p:xfrm>
          <a:off x="457200" y="1600200"/>
          <a:ext cx="8229600" cy="4582160"/>
        </p:xfrm>
        <a:graphic>
          <a:graphicData uri="http://schemas.openxmlformats.org/drawingml/2006/table">
            <a:tbl>
              <a:tblPr firstRow="1" bandRow="1">
                <a:tableStyleId>{5C22544A-7EE6-4342-B048-85BDC9FD1C3A}</a:tableStyleId>
              </a:tblPr>
              <a:tblGrid>
                <a:gridCol w="1333222"/>
                <a:gridCol w="2493546"/>
                <a:gridCol w="1728192"/>
                <a:gridCol w="1028720"/>
                <a:gridCol w="1645920"/>
              </a:tblGrid>
              <a:tr h="370840">
                <a:tc>
                  <a:txBody>
                    <a:bodyPr/>
                    <a:lstStyle/>
                    <a:p>
                      <a:r>
                        <a:rPr lang="en-GB" dirty="0" smtClean="0"/>
                        <a:t>SCQF Level</a:t>
                      </a:r>
                      <a:endParaRPr lang="en-GB" dirty="0"/>
                    </a:p>
                  </a:txBody>
                  <a:tcPr/>
                </a:tc>
                <a:tc>
                  <a:txBody>
                    <a:bodyPr/>
                    <a:lstStyle/>
                    <a:p>
                      <a:r>
                        <a:rPr lang="en-GB" dirty="0" smtClean="0"/>
                        <a:t>New Qualification</a:t>
                      </a:r>
                      <a:endParaRPr lang="en-GB" dirty="0"/>
                    </a:p>
                  </a:txBody>
                  <a:tcPr/>
                </a:tc>
                <a:tc>
                  <a:txBody>
                    <a:bodyPr/>
                    <a:lstStyle/>
                    <a:p>
                      <a:r>
                        <a:rPr lang="en-GB" dirty="0" smtClean="0"/>
                        <a:t>External Exam?</a:t>
                      </a:r>
                      <a:endParaRPr lang="en-GB" dirty="0"/>
                    </a:p>
                  </a:txBody>
                  <a:tcPr/>
                </a:tc>
                <a:tc>
                  <a:txBody>
                    <a:bodyPr/>
                    <a:lstStyle/>
                    <a:p>
                      <a:r>
                        <a:rPr lang="en-GB" dirty="0" smtClean="0"/>
                        <a:t>Replaces</a:t>
                      </a:r>
                      <a:endParaRPr lang="en-GB" dirty="0"/>
                    </a:p>
                  </a:txBody>
                  <a:tcPr/>
                </a:tc>
                <a:tc>
                  <a:txBody>
                    <a:bodyPr/>
                    <a:lstStyle/>
                    <a:p>
                      <a:r>
                        <a:rPr lang="en-GB" dirty="0" smtClean="0"/>
                        <a:t>Previous</a:t>
                      </a:r>
                      <a:endParaRPr lang="en-GB" dirty="0"/>
                    </a:p>
                  </a:txBody>
                  <a:tcPr/>
                </a:tc>
              </a:tr>
              <a:tr h="370840">
                <a:tc>
                  <a:txBody>
                    <a:bodyPr/>
                    <a:lstStyle/>
                    <a:p>
                      <a:r>
                        <a:rPr lang="en-GB" dirty="0" smtClean="0"/>
                        <a:t>Level 1</a:t>
                      </a:r>
                      <a:endParaRPr lang="en-GB" dirty="0"/>
                    </a:p>
                  </a:txBody>
                  <a:tcPr/>
                </a:tc>
                <a:tc>
                  <a:txBody>
                    <a:bodyPr/>
                    <a:lstStyle/>
                    <a:p>
                      <a:r>
                        <a:rPr lang="en-GB" dirty="0" smtClean="0"/>
                        <a:t>National 1</a:t>
                      </a:r>
                      <a:endParaRPr lang="en-GB" dirty="0"/>
                    </a:p>
                  </a:txBody>
                  <a:tcPr/>
                </a:tc>
                <a:tc>
                  <a:txBody>
                    <a:bodyPr/>
                    <a:lstStyle/>
                    <a:p>
                      <a:r>
                        <a:rPr lang="en-GB" dirty="0" smtClean="0"/>
                        <a:t>No- Pass or Fail</a:t>
                      </a:r>
                      <a:endParaRPr lang="en-GB" dirty="0"/>
                    </a:p>
                  </a:txBody>
                  <a:tcPr/>
                </a:tc>
                <a:tc>
                  <a:txBody>
                    <a:bodyPr/>
                    <a:lstStyle/>
                    <a:p>
                      <a:pPr algn="ctr"/>
                      <a:r>
                        <a:rPr lang="en-GB" b="1" dirty="0" smtClean="0"/>
                        <a:t>→</a:t>
                      </a:r>
                      <a:endParaRPr lang="en-GB" b="1" dirty="0"/>
                    </a:p>
                  </a:txBody>
                  <a:tcPr/>
                </a:tc>
                <a:tc>
                  <a:txBody>
                    <a:bodyPr/>
                    <a:lstStyle/>
                    <a:p>
                      <a:r>
                        <a:rPr lang="en-GB" dirty="0" smtClean="0"/>
                        <a:t>Access 1</a:t>
                      </a:r>
                      <a:endParaRPr lang="en-GB" dirty="0"/>
                    </a:p>
                  </a:txBody>
                  <a:tcPr/>
                </a:tc>
              </a:tr>
              <a:tr h="370840">
                <a:tc>
                  <a:txBody>
                    <a:bodyPr/>
                    <a:lstStyle/>
                    <a:p>
                      <a:r>
                        <a:rPr lang="en-GB" dirty="0" smtClean="0"/>
                        <a:t>Level 2</a:t>
                      </a:r>
                      <a:endParaRPr lang="en-GB" dirty="0"/>
                    </a:p>
                  </a:txBody>
                  <a:tcPr/>
                </a:tc>
                <a:tc>
                  <a:txBody>
                    <a:bodyPr/>
                    <a:lstStyle/>
                    <a:p>
                      <a:r>
                        <a:rPr lang="en-GB" dirty="0" smtClean="0"/>
                        <a:t>National 2</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No- Pass or Fail</a:t>
                      </a:r>
                    </a:p>
                    <a:p>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t>→</a:t>
                      </a:r>
                    </a:p>
                    <a:p>
                      <a:pPr algn="ctr"/>
                      <a:endParaRPr lang="en-GB" b="1" dirty="0"/>
                    </a:p>
                  </a:txBody>
                  <a:tcPr/>
                </a:tc>
                <a:tc>
                  <a:txBody>
                    <a:bodyPr/>
                    <a:lstStyle/>
                    <a:p>
                      <a:r>
                        <a:rPr lang="en-GB" dirty="0" smtClean="0"/>
                        <a:t>Access 2</a:t>
                      </a:r>
                      <a:endParaRPr lang="en-GB" dirty="0"/>
                    </a:p>
                  </a:txBody>
                  <a:tcPr/>
                </a:tc>
              </a:tr>
              <a:tr h="370840">
                <a:tc>
                  <a:txBody>
                    <a:bodyPr/>
                    <a:lstStyle/>
                    <a:p>
                      <a:r>
                        <a:rPr lang="en-GB" dirty="0" smtClean="0"/>
                        <a:t>Level 3</a:t>
                      </a:r>
                      <a:endParaRPr lang="en-GB" dirty="0"/>
                    </a:p>
                  </a:txBody>
                  <a:tcPr/>
                </a:tc>
                <a:tc>
                  <a:txBody>
                    <a:bodyPr/>
                    <a:lstStyle/>
                    <a:p>
                      <a:r>
                        <a:rPr lang="en-GB" dirty="0" smtClean="0"/>
                        <a:t>National 3</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No- Pass or Fail</a:t>
                      </a:r>
                    </a:p>
                    <a:p>
                      <a:endParaRPr lang="en-GB" dirty="0"/>
                    </a:p>
                  </a:txBody>
                  <a:tcPr/>
                </a:tc>
                <a:tc>
                  <a:txBody>
                    <a:bodyPr/>
                    <a:lstStyle/>
                    <a:p>
                      <a:pPr algn="ctr"/>
                      <a:r>
                        <a:rPr lang="en-GB" b="1" dirty="0" smtClean="0"/>
                        <a:t>→</a:t>
                      </a:r>
                      <a:endParaRPr lang="en-GB" b="1" dirty="0"/>
                    </a:p>
                  </a:txBody>
                  <a:tcPr/>
                </a:tc>
                <a:tc>
                  <a:txBody>
                    <a:bodyPr/>
                    <a:lstStyle/>
                    <a:p>
                      <a:r>
                        <a:rPr lang="en-GB" dirty="0" smtClean="0"/>
                        <a:t>Access 3 &amp; </a:t>
                      </a:r>
                    </a:p>
                    <a:p>
                      <a:r>
                        <a:rPr lang="en-GB" dirty="0" smtClean="0"/>
                        <a:t>SG Foundation</a:t>
                      </a:r>
                      <a:endParaRPr lang="en-GB" dirty="0"/>
                    </a:p>
                  </a:txBody>
                  <a:tcPr/>
                </a:tc>
              </a:tr>
              <a:tr h="370840">
                <a:tc>
                  <a:txBody>
                    <a:bodyPr/>
                    <a:lstStyle/>
                    <a:p>
                      <a:r>
                        <a:rPr lang="en-GB" dirty="0" smtClean="0"/>
                        <a:t>Level 4</a:t>
                      </a:r>
                      <a:endParaRPr lang="en-GB" dirty="0"/>
                    </a:p>
                  </a:txBody>
                  <a:tcPr/>
                </a:tc>
                <a:tc>
                  <a:txBody>
                    <a:bodyPr/>
                    <a:lstStyle/>
                    <a:p>
                      <a:r>
                        <a:rPr lang="en-GB" dirty="0" smtClean="0"/>
                        <a:t>National 4</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No- Pass or Fail</a:t>
                      </a:r>
                    </a:p>
                    <a:p>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t>→</a:t>
                      </a:r>
                    </a:p>
                    <a:p>
                      <a:pPr algn="ctr"/>
                      <a:endParaRPr lang="en-GB" b="1" dirty="0"/>
                    </a:p>
                  </a:txBody>
                  <a:tcPr/>
                </a:tc>
                <a:tc>
                  <a:txBody>
                    <a:bodyPr/>
                    <a:lstStyle/>
                    <a:p>
                      <a:r>
                        <a:rPr lang="en-GB" dirty="0" smtClean="0"/>
                        <a:t>SG General</a:t>
                      </a:r>
                    </a:p>
                    <a:p>
                      <a:r>
                        <a:rPr lang="en-GB" dirty="0" smtClean="0"/>
                        <a:t>Intermediate</a:t>
                      </a:r>
                      <a:r>
                        <a:rPr lang="en-GB" baseline="0" dirty="0" smtClean="0"/>
                        <a:t> 1</a:t>
                      </a:r>
                      <a:endParaRPr lang="en-GB" dirty="0"/>
                    </a:p>
                  </a:txBody>
                  <a:tcPr/>
                </a:tc>
              </a:tr>
              <a:tr h="370840">
                <a:tc>
                  <a:txBody>
                    <a:bodyPr/>
                    <a:lstStyle/>
                    <a:p>
                      <a:r>
                        <a:rPr lang="en-GB" dirty="0" smtClean="0"/>
                        <a:t>Level 5</a:t>
                      </a:r>
                      <a:endParaRPr lang="en-GB" dirty="0"/>
                    </a:p>
                  </a:txBody>
                  <a:tcPr/>
                </a:tc>
                <a:tc>
                  <a:txBody>
                    <a:bodyPr/>
                    <a:lstStyle/>
                    <a:p>
                      <a:r>
                        <a:rPr lang="en-GB" dirty="0" smtClean="0"/>
                        <a:t>National 5</a:t>
                      </a:r>
                      <a:endParaRPr lang="en-GB" dirty="0"/>
                    </a:p>
                  </a:txBody>
                  <a:tcPr/>
                </a:tc>
                <a:tc>
                  <a:txBody>
                    <a:bodyPr/>
                    <a:lstStyle/>
                    <a:p>
                      <a:r>
                        <a:rPr lang="en-GB" dirty="0" smtClean="0"/>
                        <a:t>Yes</a:t>
                      </a:r>
                    </a:p>
                    <a:p>
                      <a:r>
                        <a:rPr lang="en-GB" dirty="0" smtClean="0"/>
                        <a:t>Graded A - C</a:t>
                      </a: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t>→</a:t>
                      </a:r>
                    </a:p>
                    <a:p>
                      <a:pPr algn="ctr"/>
                      <a:endParaRPr lang="en-GB" b="1" dirty="0"/>
                    </a:p>
                  </a:txBody>
                  <a:tcPr/>
                </a:tc>
                <a:tc>
                  <a:txBody>
                    <a:bodyPr/>
                    <a:lstStyle/>
                    <a:p>
                      <a:r>
                        <a:rPr lang="en-GB" dirty="0" smtClean="0"/>
                        <a:t>SG Credit</a:t>
                      </a:r>
                    </a:p>
                    <a:p>
                      <a:r>
                        <a:rPr lang="en-GB" dirty="0" smtClean="0"/>
                        <a:t>Intermediate 2</a:t>
                      </a:r>
                      <a:endParaRPr lang="en-GB" dirty="0"/>
                    </a:p>
                  </a:txBody>
                  <a:tcPr/>
                </a:tc>
              </a:tr>
              <a:tr h="370840">
                <a:tc>
                  <a:txBody>
                    <a:bodyPr/>
                    <a:lstStyle/>
                    <a:p>
                      <a:r>
                        <a:rPr lang="en-GB" dirty="0" smtClean="0"/>
                        <a:t>Level 6</a:t>
                      </a:r>
                      <a:endParaRPr lang="en-GB" dirty="0"/>
                    </a:p>
                  </a:txBody>
                  <a:tcPr/>
                </a:tc>
                <a:tc>
                  <a:txBody>
                    <a:bodyPr/>
                    <a:lstStyle/>
                    <a:p>
                      <a:r>
                        <a:rPr lang="en-GB" dirty="0" smtClean="0"/>
                        <a:t>Higher (new)</a:t>
                      </a:r>
                    </a:p>
                    <a:p>
                      <a:r>
                        <a:rPr lang="en-GB" dirty="0" smtClean="0"/>
                        <a:t>Available 2014</a:t>
                      </a:r>
                      <a:endParaRPr lang="en-GB" dirty="0"/>
                    </a:p>
                  </a:txBody>
                  <a:tcPr/>
                </a:tc>
                <a:tc>
                  <a:txBody>
                    <a:bodyPr/>
                    <a:lstStyle/>
                    <a:p>
                      <a:r>
                        <a:rPr lang="en-GB" dirty="0" smtClean="0"/>
                        <a:t>Yes</a:t>
                      </a:r>
                    </a:p>
                    <a:p>
                      <a:r>
                        <a:rPr lang="en-GB" dirty="0" smtClean="0"/>
                        <a:t>Graded A - C</a:t>
                      </a: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t>→</a:t>
                      </a:r>
                    </a:p>
                    <a:p>
                      <a:pPr algn="ctr"/>
                      <a:endParaRPr lang="en-GB" b="1" dirty="0"/>
                    </a:p>
                  </a:txBody>
                  <a:tcPr/>
                </a:tc>
                <a:tc>
                  <a:txBody>
                    <a:bodyPr/>
                    <a:lstStyle/>
                    <a:p>
                      <a:r>
                        <a:rPr lang="en-GB" dirty="0" smtClean="0"/>
                        <a:t>Higher</a:t>
                      </a:r>
                      <a:endParaRPr lang="en-GB" dirty="0"/>
                    </a:p>
                  </a:txBody>
                  <a:tcPr/>
                </a:tc>
              </a:tr>
              <a:tr h="370840">
                <a:tc>
                  <a:txBody>
                    <a:bodyPr/>
                    <a:lstStyle/>
                    <a:p>
                      <a:r>
                        <a:rPr lang="en-GB" dirty="0" smtClean="0"/>
                        <a:t>Level 7</a:t>
                      </a:r>
                      <a:endParaRPr lang="en-GB" dirty="0"/>
                    </a:p>
                  </a:txBody>
                  <a:tcPr/>
                </a:tc>
                <a:tc>
                  <a:txBody>
                    <a:bodyPr/>
                    <a:lstStyle/>
                    <a:p>
                      <a:r>
                        <a:rPr lang="en-GB" dirty="0" smtClean="0"/>
                        <a:t>Advanced Higher (new)</a:t>
                      </a:r>
                    </a:p>
                    <a:p>
                      <a:r>
                        <a:rPr lang="en-GB" dirty="0" smtClean="0"/>
                        <a:t>Available 2015</a:t>
                      </a:r>
                      <a:endParaRPr lang="en-GB" dirty="0"/>
                    </a:p>
                  </a:txBody>
                  <a:tcPr/>
                </a:tc>
                <a:tc>
                  <a:txBody>
                    <a:bodyPr/>
                    <a:lstStyle/>
                    <a:p>
                      <a:r>
                        <a:rPr lang="en-GB" dirty="0" smtClean="0"/>
                        <a:t>Yes</a:t>
                      </a:r>
                    </a:p>
                    <a:p>
                      <a:r>
                        <a:rPr lang="en-GB" dirty="0" smtClean="0"/>
                        <a:t>Graded A - C</a:t>
                      </a:r>
                      <a:endParaRPr lang="en-GB"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b="1" dirty="0" smtClean="0"/>
                        <a:t>→</a:t>
                      </a:r>
                    </a:p>
                    <a:p>
                      <a:pPr algn="ctr"/>
                      <a:endParaRPr lang="en-GB" b="1" dirty="0"/>
                    </a:p>
                  </a:txBody>
                  <a:tcPr/>
                </a:tc>
                <a:tc>
                  <a:txBody>
                    <a:bodyPr/>
                    <a:lstStyle/>
                    <a:p>
                      <a:r>
                        <a:rPr lang="en-GB" dirty="0" smtClean="0"/>
                        <a:t>Advanced Higher</a:t>
                      </a:r>
                      <a:endParaRPr lang="en-GB" dirty="0"/>
                    </a:p>
                  </a:txBody>
                  <a:tcPr/>
                </a:tc>
              </a:tr>
            </a:tbl>
          </a:graphicData>
        </a:graphic>
      </p:graphicFrame>
      <p:pic>
        <p:nvPicPr>
          <p:cNvPr id="4098"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248967"/>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0116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Courses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Courses in the new qualifications are generally made up of 3 units, each of which is assessed internally on a pass/fail basis</a:t>
            </a:r>
          </a:p>
          <a:p>
            <a:r>
              <a:rPr lang="en-GB" dirty="0" smtClean="0"/>
              <a:t>National 4 courses will include an added value unit. At National 4 neither the units nor the course will be graded. Assessed on pass/fail.</a:t>
            </a:r>
          </a:p>
          <a:p>
            <a:r>
              <a:rPr lang="en-GB" dirty="0" smtClean="0"/>
              <a:t>National 5, Higher and Advanced Higher courses will include an external exam. The units will not be graded but the external assessment will be graded ( A – D)</a:t>
            </a:r>
            <a:endParaRPr lang="en-GB"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8304" y="291239"/>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6938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t>The new qualifications will be assessed through Unit and Course assessment.</a:t>
            </a:r>
          </a:p>
          <a:p>
            <a:r>
              <a:rPr lang="en-GB" sz="2400" dirty="0" smtClean="0"/>
              <a:t>Course assessment – sampling of skills, knowledge and understanding from the units of a course</a:t>
            </a:r>
          </a:p>
          <a:p>
            <a:r>
              <a:rPr lang="en-GB" sz="2400" dirty="0" smtClean="0"/>
              <a:t>Added Value – Case Studies, Practical Activities, Performance, Portfolio, Project, Question Papers/Tests</a:t>
            </a:r>
          </a:p>
          <a:p>
            <a:r>
              <a:rPr lang="en-GB" sz="2400" dirty="0" smtClean="0"/>
              <a:t>Controlled Assessment – SQA led activity, Assessments quality assured by the SQA</a:t>
            </a:r>
          </a:p>
          <a:p>
            <a:r>
              <a:rPr lang="en-GB" sz="2400" dirty="0" smtClean="0"/>
              <a:t>Unit Assessment- SQA assessment support for every Course</a:t>
            </a:r>
          </a:p>
          <a:p>
            <a:endParaRPr lang="en-GB" sz="2400"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18864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6722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National 4</a:t>
            </a:r>
            <a:endParaRPr lang="en-GB"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GB" dirty="0"/>
              <a:t>Follows on from Outcomes and Experiences in the Broad General Education</a:t>
            </a:r>
          </a:p>
          <a:p>
            <a:pPr>
              <a:lnSpc>
                <a:spcPct val="90000"/>
              </a:lnSpc>
            </a:pPr>
            <a:r>
              <a:rPr lang="en-GB" dirty="0"/>
              <a:t>Designed to provide progression between levels</a:t>
            </a:r>
          </a:p>
          <a:p>
            <a:pPr>
              <a:lnSpc>
                <a:spcPct val="90000"/>
              </a:lnSpc>
            </a:pPr>
            <a:r>
              <a:rPr lang="en-GB" dirty="0" smtClean="0"/>
              <a:t>Teachers </a:t>
            </a:r>
            <a:r>
              <a:rPr lang="en-GB" dirty="0"/>
              <a:t>will mark all Units within the National 4 Course pass or fail - Quality Assured by SQA </a:t>
            </a:r>
          </a:p>
          <a:p>
            <a:pPr>
              <a:lnSpc>
                <a:spcPct val="90000"/>
              </a:lnSpc>
            </a:pPr>
            <a:r>
              <a:rPr lang="en-GB" dirty="0"/>
              <a:t>Courses at National 4  - 160 notional hours</a:t>
            </a:r>
          </a:p>
          <a:p>
            <a:pPr>
              <a:lnSpc>
                <a:spcPct val="90000"/>
              </a:lnSpc>
            </a:pPr>
            <a:r>
              <a:rPr lang="en-GB" dirty="0"/>
              <a:t>More skills based</a:t>
            </a:r>
          </a:p>
          <a:p>
            <a:pPr>
              <a:lnSpc>
                <a:spcPct val="90000"/>
              </a:lnSpc>
            </a:pPr>
            <a:r>
              <a:rPr lang="en-GB" dirty="0"/>
              <a:t>Assessment appropriate to subject and level</a:t>
            </a:r>
          </a:p>
          <a:p>
            <a:pPr>
              <a:lnSpc>
                <a:spcPct val="90000"/>
              </a:lnSpc>
            </a:pPr>
            <a:r>
              <a:rPr lang="en-GB" b="1" dirty="0"/>
              <a:t>National 4 Courses will not be graded</a:t>
            </a:r>
            <a:r>
              <a:rPr lang="en-GB" sz="2800" b="1" dirty="0"/>
              <a:t>.</a:t>
            </a:r>
          </a:p>
          <a:p>
            <a:pPr marL="0" indent="0">
              <a:buNone/>
            </a:pPr>
            <a:r>
              <a:rPr lang="en-GB" sz="1700" b="1" dirty="0" smtClean="0"/>
              <a:t>	Previously Standard Grade General and Intermediate 1</a:t>
            </a:r>
            <a:endParaRPr lang="en-GB" sz="1700" b="1"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8100" y="18864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2600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National 5, Higher and Advanced Higher</a:t>
            </a:r>
            <a:endParaRPr lang="en-GB" sz="2800" b="1" dirty="0"/>
          </a:p>
        </p:txBody>
      </p:sp>
      <p:sp>
        <p:nvSpPr>
          <p:cNvPr id="3" name="Content Placeholder 2"/>
          <p:cNvSpPr>
            <a:spLocks noGrp="1"/>
          </p:cNvSpPr>
          <p:nvPr>
            <p:ph idx="1"/>
          </p:nvPr>
        </p:nvSpPr>
        <p:spPr/>
        <p:txBody>
          <a:bodyPr>
            <a:normAutofit fontScale="92500"/>
          </a:bodyPr>
          <a:lstStyle/>
          <a:p>
            <a:pPr algn="just">
              <a:lnSpc>
                <a:spcPct val="90000"/>
              </a:lnSpc>
              <a:spcBef>
                <a:spcPts val="600"/>
              </a:spcBef>
            </a:pPr>
            <a:r>
              <a:rPr lang="en-GB" dirty="0"/>
              <a:t>Courses are Unit based - Units assessed pass/fail within centres – as at present</a:t>
            </a:r>
          </a:p>
          <a:p>
            <a:pPr algn="just">
              <a:lnSpc>
                <a:spcPct val="90000"/>
              </a:lnSpc>
              <a:spcBef>
                <a:spcPts val="600"/>
              </a:spcBef>
            </a:pPr>
            <a:r>
              <a:rPr lang="en-GB" dirty="0"/>
              <a:t>Designed to provide progression between levels</a:t>
            </a:r>
          </a:p>
          <a:p>
            <a:pPr>
              <a:lnSpc>
                <a:spcPct val="90000"/>
              </a:lnSpc>
            </a:pPr>
            <a:r>
              <a:rPr lang="en-GB" dirty="0"/>
              <a:t>Courses at National 5 and above  - 160 notional hours</a:t>
            </a:r>
          </a:p>
          <a:p>
            <a:pPr>
              <a:lnSpc>
                <a:spcPct val="90000"/>
              </a:lnSpc>
            </a:pPr>
            <a:r>
              <a:rPr lang="en-GB" dirty="0"/>
              <a:t>Assessment appropriate to subject and level</a:t>
            </a:r>
          </a:p>
          <a:p>
            <a:pPr>
              <a:lnSpc>
                <a:spcPct val="90000"/>
              </a:lnSpc>
            </a:pPr>
            <a:r>
              <a:rPr lang="en-GB" dirty="0"/>
              <a:t>More skills based</a:t>
            </a:r>
          </a:p>
          <a:p>
            <a:pPr>
              <a:lnSpc>
                <a:spcPct val="90000"/>
              </a:lnSpc>
              <a:buFont typeface="Wingdings" pitchFamily="2" charset="2"/>
              <a:buNone/>
            </a:pPr>
            <a:endParaRPr lang="en-GB" dirty="0"/>
          </a:p>
          <a:p>
            <a:pPr>
              <a:lnSpc>
                <a:spcPct val="90000"/>
              </a:lnSpc>
              <a:buFont typeface="Wingdings" pitchFamily="2" charset="2"/>
              <a:buNone/>
            </a:pPr>
            <a:r>
              <a:rPr lang="en-GB" sz="1800" b="1" dirty="0"/>
              <a:t>REPLACES CREDIT/INT2/CURRENT HIGHER AND </a:t>
            </a:r>
          </a:p>
          <a:p>
            <a:pPr>
              <a:lnSpc>
                <a:spcPct val="90000"/>
              </a:lnSpc>
              <a:buFont typeface="Wingdings" pitchFamily="2" charset="2"/>
              <a:buNone/>
            </a:pPr>
            <a:r>
              <a:rPr lang="en-GB" sz="1800" b="1" dirty="0"/>
              <a:t>CURRENT ADVANCED HIGHER</a:t>
            </a:r>
            <a:endParaRPr lang="en-US" sz="1800" b="1" dirty="0"/>
          </a:p>
          <a:p>
            <a:pPr marL="0" indent="0">
              <a:buNone/>
            </a:pPr>
            <a:endParaRPr lang="en-GB"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8100" y="18864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3805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Added Value Assessment</a:t>
            </a:r>
            <a:endParaRPr lang="en-GB" sz="3200" dirty="0"/>
          </a:p>
        </p:txBody>
      </p:sp>
      <p:sp>
        <p:nvSpPr>
          <p:cNvPr id="3" name="Content Placeholder 2"/>
          <p:cNvSpPr>
            <a:spLocks noGrp="1"/>
          </p:cNvSpPr>
          <p:nvPr>
            <p:ph idx="1"/>
          </p:nvPr>
        </p:nvSpPr>
        <p:spPr/>
        <p:txBody>
          <a:bodyPr>
            <a:normAutofit fontScale="77500" lnSpcReduction="20000"/>
          </a:bodyPr>
          <a:lstStyle/>
          <a:p>
            <a:pPr>
              <a:lnSpc>
                <a:spcPct val="90000"/>
              </a:lnSpc>
              <a:buFont typeface="Wingdings" pitchFamily="2" charset="2"/>
              <a:buNone/>
            </a:pPr>
            <a:r>
              <a:rPr lang="en-US" sz="2400" i="1" dirty="0"/>
              <a:t>Added value will be assessed using seven broad  methods:</a:t>
            </a:r>
          </a:p>
          <a:p>
            <a:pPr>
              <a:lnSpc>
                <a:spcPct val="90000"/>
              </a:lnSpc>
            </a:pPr>
            <a:r>
              <a:rPr lang="en-US" b="1" dirty="0"/>
              <a:t>Assignments: </a:t>
            </a:r>
            <a:r>
              <a:rPr lang="en-US" dirty="0"/>
              <a:t>structured problem-solving exercise with clear guidelines  </a:t>
            </a:r>
          </a:p>
          <a:p>
            <a:pPr>
              <a:lnSpc>
                <a:spcPct val="90000"/>
              </a:lnSpc>
            </a:pPr>
            <a:r>
              <a:rPr lang="en-US" b="1" dirty="0"/>
              <a:t>Case studies: </a:t>
            </a:r>
            <a:r>
              <a:rPr lang="en-US" dirty="0"/>
              <a:t>stimulus-based assessment of learner’s ability to </a:t>
            </a:r>
            <a:r>
              <a:rPr lang="en-US" dirty="0" err="1"/>
              <a:t>analyse</a:t>
            </a:r>
            <a:r>
              <a:rPr lang="en-US" dirty="0"/>
              <a:t> and draw conclusions</a:t>
            </a:r>
          </a:p>
          <a:p>
            <a:pPr>
              <a:lnSpc>
                <a:spcPct val="90000"/>
              </a:lnSpc>
            </a:pPr>
            <a:r>
              <a:rPr lang="en-US" b="1" dirty="0"/>
              <a:t>Practical activities: </a:t>
            </a:r>
            <a:r>
              <a:rPr lang="en-US" dirty="0"/>
              <a:t>direct application of learner’s skills to making or building something</a:t>
            </a:r>
          </a:p>
          <a:p>
            <a:pPr>
              <a:lnSpc>
                <a:spcPct val="90000"/>
              </a:lnSpc>
            </a:pPr>
            <a:r>
              <a:rPr lang="en-US" b="1" dirty="0"/>
              <a:t>Performances</a:t>
            </a:r>
            <a:r>
              <a:rPr lang="en-US" dirty="0"/>
              <a:t>: practical demonstration of learner’s skills</a:t>
            </a:r>
          </a:p>
          <a:p>
            <a:pPr>
              <a:lnSpc>
                <a:spcPct val="90000"/>
              </a:lnSpc>
            </a:pPr>
            <a:r>
              <a:rPr lang="en-US" b="1" dirty="0"/>
              <a:t>Portfolios: </a:t>
            </a:r>
            <a:r>
              <a:rPr lang="en-US" dirty="0"/>
              <a:t>collection of learner’s work assembled over the period of learning</a:t>
            </a:r>
          </a:p>
          <a:p>
            <a:pPr>
              <a:lnSpc>
                <a:spcPct val="90000"/>
              </a:lnSpc>
            </a:pPr>
            <a:r>
              <a:rPr lang="en-US" b="1" dirty="0"/>
              <a:t>Projects: </a:t>
            </a:r>
            <a:r>
              <a:rPr lang="en-US" dirty="0"/>
              <a:t>open-ended task with support appropriate to the SCQF level requiring investigative/research skills </a:t>
            </a:r>
          </a:p>
          <a:p>
            <a:pPr>
              <a:lnSpc>
                <a:spcPct val="90000"/>
              </a:lnSpc>
            </a:pPr>
            <a:r>
              <a:rPr lang="en-US" b="1" dirty="0"/>
              <a:t>Question papers/tests: </a:t>
            </a:r>
            <a:r>
              <a:rPr lang="en-US" dirty="0"/>
              <a:t>examination of                            knowledge and understanding via written responses</a:t>
            </a:r>
            <a:endParaRPr lang="en-GB" dirty="0"/>
          </a:p>
          <a:p>
            <a:pPr marL="0" indent="0">
              <a:buNone/>
            </a:pPr>
            <a:endParaRPr lang="en-GB" dirty="0"/>
          </a:p>
        </p:txBody>
      </p:sp>
      <p:pic>
        <p:nvPicPr>
          <p:cNvPr id="4" name="Picture 2" descr="C:\Users\Lesley\Pictures\Dyce Academy\Dyce Logo - n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188640"/>
            <a:ext cx="1485900" cy="122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6760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2043</TotalTime>
  <Words>1775</Words>
  <Application>Microsoft Office PowerPoint</Application>
  <PresentationFormat>On-screen Show (4:3)</PresentationFormat>
  <Paragraphs>221</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Office Theme</vt:lpstr>
      <vt:lpstr>Microsoft Excel 97-2003 Worksheet</vt:lpstr>
      <vt:lpstr>Dyce Academy </vt:lpstr>
      <vt:lpstr>The Senior Phase</vt:lpstr>
      <vt:lpstr>The Senior Phase </vt:lpstr>
      <vt:lpstr>The New Qualifications</vt:lpstr>
      <vt:lpstr>National Courses</vt:lpstr>
      <vt:lpstr>Assessment</vt:lpstr>
      <vt:lpstr>National 4</vt:lpstr>
      <vt:lpstr>National 5, Higher and Advanced Higher</vt:lpstr>
      <vt:lpstr>Added Value Assessment</vt:lpstr>
      <vt:lpstr>Recognising Positive Achievement</vt:lpstr>
      <vt:lpstr>Education Scotland</vt:lpstr>
      <vt:lpstr>Curriculum Structures in the Senior Phase</vt:lpstr>
      <vt:lpstr>Mythbusters and Questions</vt:lpstr>
      <vt:lpstr>Mythbusters and Questions continued</vt:lpstr>
      <vt:lpstr>Mythbusters and Questions continued</vt:lpstr>
      <vt:lpstr>Mythbusters and Questions continued</vt:lpstr>
      <vt:lpstr>Mythbusters and Questions continued</vt:lpstr>
      <vt:lpstr>Mythbusters and Questions continued</vt:lpstr>
      <vt:lpstr>University and CfE</vt:lpstr>
      <vt:lpstr>University and CFE</vt:lpstr>
      <vt:lpstr>Universities and CfE</vt:lpstr>
      <vt:lpstr> </vt:lpstr>
      <vt:lpstr>Draft Choice Sheet</vt:lpstr>
      <vt:lpstr>PowerPoint Presentation</vt:lpstr>
      <vt:lpstr>Timeline</vt:lpstr>
      <vt:lpstr>Useful Websites</vt:lpstr>
    </vt:vector>
  </TitlesOfParts>
  <Company>RM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Dyce Academy</dc:title>
  <dc:creator>Lesley</dc:creator>
  <cp:lastModifiedBy>ijackson</cp:lastModifiedBy>
  <cp:revision>63</cp:revision>
  <dcterms:created xsi:type="dcterms:W3CDTF">2013-02-04T11:07:08Z</dcterms:created>
  <dcterms:modified xsi:type="dcterms:W3CDTF">2014-03-05T17:33:22Z</dcterms:modified>
</cp:coreProperties>
</file>