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5" r:id="rId3"/>
    <p:sldId id="257" r:id="rId4"/>
    <p:sldId id="278"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7" r:id="rId19"/>
    <p:sldId id="272" r:id="rId20"/>
    <p:sldId id="275"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00"/>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84412-687A-4AD7-A776-97063BCC16FB}" type="datetimeFigureOut">
              <a:rPr lang="en-GB" smtClean="0"/>
              <a:t>24/03/2014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D4E96-F311-42AC-93F7-54F73976B263}" type="slidenum">
              <a:rPr lang="en-GB" smtClean="0"/>
              <a:t>‹#›</a:t>
            </a:fld>
            <a:endParaRPr lang="en-GB"/>
          </a:p>
        </p:txBody>
      </p:sp>
    </p:spTree>
    <p:extLst>
      <p:ext uri="{BB962C8B-B14F-4D97-AF65-F5344CB8AC3E}">
        <p14:creationId xmlns:p14="http://schemas.microsoft.com/office/powerpoint/2010/main" val="15351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AD4E96-F311-42AC-93F7-54F73976B263}" type="slidenum">
              <a:rPr lang="en-GB" smtClean="0"/>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364696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40945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3035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26308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258383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286324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322023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183236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339321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286050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665AF-47E4-4AE5-928B-5C5C5E843BC9}" type="datetimeFigureOut">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F6610-BC8F-4C8A-82CC-5EBC3C4E02B9}" type="slidenum">
              <a:rPr lang="en-GB" smtClean="0"/>
              <a:pPr/>
              <a:t>‹#›</a:t>
            </a:fld>
            <a:endParaRPr lang="en-GB"/>
          </a:p>
        </p:txBody>
      </p:sp>
    </p:spTree>
    <p:extLst>
      <p:ext uri="{BB962C8B-B14F-4D97-AF65-F5344CB8AC3E}">
        <p14:creationId xmlns:p14="http://schemas.microsoft.com/office/powerpoint/2010/main" val="344080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665AF-47E4-4AE5-928B-5C5C5E843BC9}" type="datetimeFigureOut">
              <a:rPr lang="en-GB" smtClean="0"/>
              <a:pPr/>
              <a:t>24/03/2014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F6610-BC8F-4C8A-82CC-5EBC3C4E02B9}" type="slidenum">
              <a:rPr lang="en-GB" smtClean="0"/>
              <a:pPr/>
              <a:t>‹#›</a:t>
            </a:fld>
            <a:endParaRPr lang="en-GB"/>
          </a:p>
        </p:txBody>
      </p:sp>
    </p:spTree>
    <p:extLst>
      <p:ext uri="{BB962C8B-B14F-4D97-AF65-F5344CB8AC3E}">
        <p14:creationId xmlns:p14="http://schemas.microsoft.com/office/powerpoint/2010/main" val="2721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jpe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image" Target="../media/image46.jpe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3" Type="http://schemas.openxmlformats.org/officeDocument/2006/relationships/image" Target="../media/image1.jpeg"/><Relationship Id="rId7" Type="http://schemas.openxmlformats.org/officeDocument/2006/relationships/image" Target="../media/image65.jpe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8.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5" Type="http://schemas.openxmlformats.org/officeDocument/2006/relationships/image" Target="../media/image7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jpe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9.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jpeg"/><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sportscotland.org.uk/sportscotland/About_us/What_we_do/People/Young_leaders/Our_programmes/Young_peoples_sport_panel/YPSP/Young_Scot" TargetMode="External"/><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2.w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3717032"/>
            <a:ext cx="3456384" cy="2862322"/>
          </a:xfrm>
          <a:prstGeom prst="rect">
            <a:avLst/>
          </a:prstGeom>
          <a:solidFill>
            <a:schemeClr val="accent5">
              <a:lumMod val="60000"/>
              <a:lumOff val="40000"/>
            </a:schemeClr>
          </a:solidFill>
          <a:ln>
            <a:solidFill>
              <a:schemeClr val="tx1"/>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861048"/>
            <a:ext cx="2952328" cy="2448272"/>
          </a:xfrm>
          <a:prstGeom prst="rect">
            <a:avLst/>
          </a:prstGeom>
          <a:noFill/>
          <a:ln>
            <a:solidFill>
              <a:schemeClr val="tx1"/>
            </a:solidFill>
          </a:ln>
        </p:spPr>
      </p:pic>
      <p:pic>
        <p:nvPicPr>
          <p:cNvPr id="17" name="Picture 16" descr="Picture1.png"/>
          <p:cNvPicPr/>
          <p:nvPr/>
        </p:nvPicPr>
        <p:blipFill>
          <a:blip r:embed="rId4" cstate="print"/>
          <a:stretch>
            <a:fillRect/>
          </a:stretch>
        </p:blipFill>
        <p:spPr>
          <a:xfrm>
            <a:off x="395536" y="332656"/>
            <a:ext cx="8424936" cy="3240360"/>
          </a:xfrm>
          <a:prstGeom prst="rect">
            <a:avLst/>
          </a:prstGeom>
        </p:spPr>
      </p:pic>
    </p:spTree>
    <p:extLst>
      <p:ext uri="{BB962C8B-B14F-4D97-AF65-F5344CB8AC3E}">
        <p14:creationId xmlns:p14="http://schemas.microsoft.com/office/powerpoint/2010/main" val="1745943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sp>
        <p:nvSpPr>
          <p:cNvPr id="27650" name="Text Box 2"/>
          <p:cNvSpPr txBox="1">
            <a:spLocks noChangeArrowheads="1"/>
          </p:cNvSpPr>
          <p:nvPr/>
        </p:nvSpPr>
        <p:spPr bwMode="auto">
          <a:xfrm>
            <a:off x="3851920" y="188640"/>
            <a:ext cx="4608512" cy="720080"/>
          </a:xfrm>
          <a:prstGeom prst="rect">
            <a:avLst/>
          </a:prstGeom>
          <a:solidFill>
            <a:srgbClr val="FF0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3200" b="1" i="0" u="none" strike="noStrike" cap="none" normalizeH="0" baseline="0" dirty="0" smtClean="0">
                <a:ln>
                  <a:noFill/>
                </a:ln>
                <a:solidFill>
                  <a:schemeClr val="bg1"/>
                </a:solidFill>
                <a:effectLst/>
                <a:latin typeface="Calibri" pitchFamily="34" charset="0"/>
                <a:cs typeface="Arial" pitchFamily="34" charset="0"/>
              </a:rPr>
              <a:t>Our U16 Football Team</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124744"/>
            <a:ext cx="5400600" cy="4824536"/>
          </a:xfrm>
          <a:prstGeom prst="rect">
            <a:avLst/>
          </a:prstGeom>
          <a:noFill/>
          <a:ln>
            <a:noFill/>
          </a:ln>
        </p:spPr>
      </p:pic>
      <p:sp>
        <p:nvSpPr>
          <p:cNvPr id="27651" name="Text Box 3"/>
          <p:cNvSpPr txBox="1">
            <a:spLocks noChangeArrowheads="1"/>
          </p:cNvSpPr>
          <p:nvPr/>
        </p:nvSpPr>
        <p:spPr bwMode="auto">
          <a:xfrm>
            <a:off x="179512" y="332656"/>
            <a:ext cx="3240360" cy="468052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endParaRPr kumimoji="0" lang="en-GB" sz="20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2000" b="0" i="0" u="none" strike="noStrike" cap="none" normalizeH="0" baseline="0" dirty="0" smtClean="0">
                <a:ln>
                  <a:noFill/>
                </a:ln>
                <a:solidFill>
                  <a:schemeClr val="bg1"/>
                </a:solidFill>
                <a:effectLst/>
                <a:latin typeface="Times New Roman" pitchFamily="18" charset="0"/>
                <a:cs typeface="Arial" pitchFamily="34" charset="0"/>
              </a:rPr>
              <a:t>We played in some fantastic matches over </a:t>
            </a:r>
          </a:p>
          <a:p>
            <a:pPr marL="0" marR="0" lvl="0" indent="0" algn="ctr" defTabSz="914400" rtl="0" eaLnBrk="1" fontAlgn="base" latinLnBrk="0" hangingPunct="1">
              <a:lnSpc>
                <a:spcPct val="100000"/>
              </a:lnSpc>
              <a:spcBef>
                <a:spcPct val="0"/>
              </a:spcBef>
              <a:buClrTx/>
              <a:buSzTx/>
              <a:buFontTx/>
              <a:buNone/>
              <a:tabLst/>
            </a:pPr>
            <a:r>
              <a:rPr kumimoji="0" lang="en-GB" sz="2000" b="0" i="0" u="none" strike="noStrike" cap="none" normalizeH="0" baseline="0" dirty="0" smtClean="0">
                <a:ln>
                  <a:noFill/>
                </a:ln>
                <a:solidFill>
                  <a:schemeClr val="bg1"/>
                </a:solidFill>
                <a:effectLst/>
                <a:latin typeface="Times New Roman" pitchFamily="18" charset="0"/>
                <a:cs typeface="Arial" pitchFamily="34" charset="0"/>
              </a:rPr>
              <a:t>the season against </a:t>
            </a:r>
          </a:p>
          <a:p>
            <a:pPr marL="0" marR="0" lvl="0" indent="0" algn="ctr" defTabSz="914400" rtl="0" eaLnBrk="1" fontAlgn="base" latinLnBrk="0" hangingPunct="1">
              <a:lnSpc>
                <a:spcPct val="100000"/>
              </a:lnSpc>
              <a:spcBef>
                <a:spcPct val="0"/>
              </a:spcBef>
              <a:buClrTx/>
              <a:buSzTx/>
              <a:buFontTx/>
              <a:buNone/>
              <a:tabLst/>
            </a:pPr>
            <a:endParaRPr kumimoji="0" lang="en-GB" sz="2000" b="0" i="0" u="none" strike="noStrike" cap="none" normalizeH="0" baseline="0" dirty="0" smtClean="0">
              <a:ln>
                <a:noFill/>
              </a:ln>
              <a:solidFill>
                <a:schemeClr val="bg1"/>
              </a:solidFill>
              <a:effectLst/>
              <a:latin typeface="Times New Roman" pitchFamily="18" charset="0"/>
              <a:cs typeface="Arial" pitchFamily="34" charset="0"/>
            </a:endParaRPr>
          </a:p>
          <a:p>
            <a:pPr lvl="0" algn="ctr" fontAlgn="base">
              <a:spcBef>
                <a:spcPct val="0"/>
              </a:spcBef>
            </a:pPr>
            <a:r>
              <a:rPr kumimoji="0" lang="en-GB" sz="2000" b="0" i="0" u="none" strike="noStrike" cap="none" normalizeH="0" baseline="0" dirty="0" err="1" smtClean="0">
                <a:ln>
                  <a:noFill/>
                </a:ln>
                <a:solidFill>
                  <a:schemeClr val="bg1"/>
                </a:solidFill>
                <a:effectLst/>
                <a:latin typeface="Times New Roman" pitchFamily="18" charset="0"/>
                <a:cs typeface="Arial" pitchFamily="34" charset="0"/>
              </a:rPr>
              <a:t>Albyn</a:t>
            </a:r>
            <a:r>
              <a:rPr kumimoji="0" lang="en-GB" sz="2000" b="0" i="0" u="none" strike="noStrike" cap="none" normalizeH="0" baseline="0" dirty="0" smtClean="0">
                <a:ln>
                  <a:noFill/>
                </a:ln>
                <a:solidFill>
                  <a:schemeClr val="bg1"/>
                </a:solidFill>
                <a:effectLst/>
                <a:latin typeface="Times New Roman" pitchFamily="18" charset="0"/>
                <a:cs typeface="Arial" pitchFamily="34" charset="0"/>
              </a:rPr>
              <a:t>, Aberdeen Grammar School, Hazlehead </a:t>
            </a:r>
            <a:r>
              <a:rPr lang="en-GB" sz="2000" dirty="0" smtClean="0">
                <a:solidFill>
                  <a:schemeClr val="bg1"/>
                </a:solidFill>
                <a:latin typeface="Times New Roman" pitchFamily="18" charset="0"/>
                <a:cs typeface="Arial" pitchFamily="34" charset="0"/>
              </a:rPr>
              <a:t>Academy</a:t>
            </a:r>
            <a:r>
              <a:rPr kumimoji="0" lang="en-GB" sz="2000" b="0" i="0" u="none" strike="noStrike" cap="none" normalizeH="0" baseline="0" dirty="0" smtClean="0">
                <a:ln>
                  <a:noFill/>
                </a:ln>
                <a:solidFill>
                  <a:schemeClr val="bg1"/>
                </a:solidFill>
                <a:effectLst/>
                <a:latin typeface="Times New Roman" pitchFamily="18" charset="0"/>
                <a:cs typeface="Arial" pitchFamily="34" charset="0"/>
              </a:rPr>
              <a:t>, Westhill </a:t>
            </a:r>
            <a:r>
              <a:rPr lang="en-GB" sz="2000" dirty="0" smtClean="0">
                <a:solidFill>
                  <a:schemeClr val="bg1"/>
                </a:solidFill>
                <a:latin typeface="Times New Roman" pitchFamily="18" charset="0"/>
                <a:cs typeface="Arial" pitchFamily="34" charset="0"/>
              </a:rPr>
              <a:t>Academy </a:t>
            </a:r>
            <a:r>
              <a:rPr kumimoji="0" lang="en-GB" sz="2000" b="0" i="0" u="none" strike="noStrike" cap="none" normalizeH="0" baseline="0" dirty="0" smtClean="0">
                <a:ln>
                  <a:noFill/>
                </a:ln>
                <a:solidFill>
                  <a:schemeClr val="bg1"/>
                </a:solidFill>
                <a:effectLst/>
                <a:latin typeface="Times New Roman" pitchFamily="18" charset="0"/>
                <a:cs typeface="Arial" pitchFamily="34" charset="0"/>
              </a:rPr>
              <a:t>&amp; Kincorth Academy.  </a:t>
            </a:r>
          </a:p>
          <a:p>
            <a:pPr marL="0" marR="0" lvl="0" indent="0" algn="ctr" defTabSz="914400" rtl="0" eaLnBrk="1" fontAlgn="base" latinLnBrk="0" hangingPunct="1">
              <a:lnSpc>
                <a:spcPct val="100000"/>
              </a:lnSpc>
              <a:spcBef>
                <a:spcPct val="0"/>
              </a:spcBef>
              <a:buClrTx/>
              <a:buSzTx/>
              <a:buFontTx/>
              <a:buNone/>
              <a:tabLst/>
            </a:pPr>
            <a:endParaRPr kumimoji="0" lang="en-GB" sz="20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GB" sz="2000" b="0" i="0" u="none" strike="noStrike" cap="none" normalizeH="0" baseline="0" dirty="0" smtClean="0">
                <a:ln>
                  <a:noFill/>
                </a:ln>
                <a:solidFill>
                  <a:schemeClr val="bg1"/>
                </a:solidFill>
                <a:effectLst/>
                <a:latin typeface="Times New Roman" pitchFamily="18" charset="0"/>
                <a:cs typeface="Arial" pitchFamily="34" charset="0"/>
              </a:rPr>
              <a:t>All boys worked extremely hard throughout every match this year with great enthusiasm &amp; determination!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C:\Documents and Settings\mmccaw\Local Settings\Temporary Internet Files\Content.IE5\FUO6MNVQ\MP900305807[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5157192"/>
            <a:ext cx="1656184" cy="1529705"/>
          </a:xfrm>
          <a:prstGeom prst="rect">
            <a:avLst/>
          </a:prstGeom>
          <a:solidFill>
            <a:srgbClr val="FF0000"/>
          </a:solid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51520" y="4437112"/>
            <a:ext cx="3168352" cy="2232248"/>
          </a:xfrm>
          <a:prstGeom prst="rect">
            <a:avLst/>
          </a:prstGeom>
          <a:ln>
            <a:solidFill>
              <a:schemeClr val="tx1"/>
            </a:solid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55576" y="1412776"/>
            <a:ext cx="2200839" cy="2808312"/>
          </a:xfrm>
          <a:prstGeom prst="rect">
            <a:avLst/>
          </a:prstGeom>
          <a:ln>
            <a:solidFill>
              <a:schemeClr val="tx1"/>
            </a:solidFill>
          </a:ln>
        </p:spPr>
      </p:pic>
      <p:sp>
        <p:nvSpPr>
          <p:cNvPr id="28675" name="Text Box 3"/>
          <p:cNvSpPr txBox="1">
            <a:spLocks noChangeArrowheads="1"/>
          </p:cNvSpPr>
          <p:nvPr/>
        </p:nvSpPr>
        <p:spPr bwMode="auto">
          <a:xfrm>
            <a:off x="3563888" y="188640"/>
            <a:ext cx="5400600" cy="648072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On Friday the 21st February Dyce Academy entered into the NORCO Trophy at Hazlehead Academy. Dyce were separated into two teams, A and 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The A team were placed into a group with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Torry</a:t>
            </a:r>
            <a:r>
              <a:rPr kumimoji="0" lang="en-GB" sz="1200" b="0" i="0" u="none" strike="noStrike" cap="none" normalizeH="0" baseline="0" dirty="0" smtClean="0">
                <a:ln>
                  <a:noFill/>
                </a:ln>
                <a:solidFill>
                  <a:srgbClr val="000000"/>
                </a:solidFill>
                <a:effectLst/>
                <a:latin typeface="Tahoma" pitchFamily="34" charset="0"/>
                <a:cs typeface="Arial" pitchFamily="34" charset="0"/>
              </a:rPr>
              <a:t> and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Mintlaw</a:t>
            </a:r>
            <a:r>
              <a:rPr kumimoji="0" lang="en-GB" sz="1200" b="0" i="0" u="none" strike="noStrike" cap="none" normalizeH="0" baseline="0" dirty="0" smtClean="0">
                <a:ln>
                  <a:noFill/>
                </a:ln>
                <a:solidFill>
                  <a:srgbClr val="000000"/>
                </a:solidFill>
                <a:effectLst/>
                <a:latin typeface="Tahoma" pitchFamily="34" charset="0"/>
                <a:cs typeface="Arial" pitchFamily="34" charset="0"/>
              </a:rPr>
              <a:t> A which proved to be a fiercely contested group.  Dyce A were narrowly beaten 3-1 by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Torry</a:t>
            </a:r>
            <a:r>
              <a:rPr kumimoji="0" lang="en-GB" sz="1200" b="0" i="0" u="none" strike="noStrike" cap="none" normalizeH="0" baseline="0" dirty="0" smtClean="0">
                <a:ln>
                  <a:noFill/>
                </a:ln>
                <a:solidFill>
                  <a:srgbClr val="000000"/>
                </a:solidFill>
                <a:effectLst/>
                <a:latin typeface="Tahoma" pitchFamily="34" charset="0"/>
                <a:cs typeface="Arial" pitchFamily="34" charset="0"/>
              </a:rPr>
              <a:t> and just lost out 3-2 in an epic encounter against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Mintlaw</a:t>
            </a:r>
            <a:r>
              <a:rPr kumimoji="0" lang="en-GB" sz="1200" b="0" i="0" u="none" strike="noStrike" cap="none" normalizeH="0" baseline="0" dirty="0" smtClean="0">
                <a:ln>
                  <a:noFill/>
                </a:ln>
                <a:solidFill>
                  <a:srgbClr val="000000"/>
                </a:solidFill>
                <a:effectLst/>
                <a:latin typeface="Tahoma" pitchFamily="34" charset="0"/>
                <a:cs typeface="Arial" pitchFamily="34" charset="0"/>
              </a:rPr>
              <a:t> A.  In group 2 Dyce B were entered with Hazlehead and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Mintlaw</a:t>
            </a:r>
            <a:r>
              <a:rPr kumimoji="0" lang="en-GB" sz="1200" b="0" i="0" u="none" strike="noStrike" cap="none" normalizeH="0" baseline="0" dirty="0" smtClean="0">
                <a:ln>
                  <a:noFill/>
                </a:ln>
                <a:solidFill>
                  <a:srgbClr val="000000"/>
                </a:solidFill>
                <a:effectLst/>
                <a:latin typeface="Tahoma" pitchFamily="34" charset="0"/>
                <a:cs typeface="Arial" pitchFamily="34" charset="0"/>
              </a:rPr>
              <a:t> B were they emerged victorious in a 4-1 against Hazlehead and drew 1-1 against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Mintlaw</a:t>
            </a:r>
            <a:r>
              <a:rPr kumimoji="0" lang="en-GB" sz="1200" b="0" i="0" u="none" strike="noStrike" cap="none" normalizeH="0" baseline="0" dirty="0" smtClean="0">
                <a:ln>
                  <a:noFill/>
                </a:ln>
                <a:solidFill>
                  <a:srgbClr val="000000"/>
                </a:solidFill>
                <a:effectLst/>
                <a:latin typeface="Tahoma" pitchFamily="34" charset="0"/>
                <a:cs typeface="Arial" pitchFamily="34" charset="0"/>
              </a:rPr>
              <a:t>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Dyce A then played in a 5th v 6th placed playoff against Hazlehead in which Dyce won 4-1.  Dyce B finished top of their group and played against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Torry</a:t>
            </a:r>
            <a:r>
              <a:rPr kumimoji="0" lang="en-GB" sz="1200" b="0" i="0" u="none" strike="noStrike" cap="none" normalizeH="0" baseline="0" dirty="0" smtClean="0">
                <a:ln>
                  <a:noFill/>
                </a:ln>
                <a:solidFill>
                  <a:srgbClr val="000000"/>
                </a:solidFill>
                <a:effectLst/>
                <a:latin typeface="Tahoma" pitchFamily="34" charset="0"/>
                <a:cs typeface="Arial" pitchFamily="34" charset="0"/>
              </a:rPr>
              <a:t> (the winners of the group 1) in the final.  It was an epic encounter where Dyce fell 1-0 behind in the early stages of the game.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However, Captain Ross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MacGregor</a:t>
            </a:r>
            <a:r>
              <a:rPr kumimoji="0" lang="en-GB" sz="1200" b="0" i="0" u="none" strike="noStrike" cap="none" normalizeH="0" baseline="0" dirty="0" smtClean="0">
                <a:ln>
                  <a:noFill/>
                </a:ln>
                <a:solidFill>
                  <a:srgbClr val="000000"/>
                </a:solidFill>
                <a:effectLst/>
                <a:latin typeface="Tahoma" pitchFamily="34" charset="0"/>
                <a:cs typeface="Arial" pitchFamily="34" charset="0"/>
              </a:rPr>
              <a:t> was not going to let the opportunity of silverware pass them by as he picked the ball up in his own half and curled a shot into the top corner of the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Torry</a:t>
            </a:r>
            <a:r>
              <a:rPr kumimoji="0" lang="en-GB" sz="1200" b="0" i="0" u="none" strike="noStrike" cap="none" normalizeH="0" baseline="0" dirty="0" smtClean="0">
                <a:ln>
                  <a:noFill/>
                </a:ln>
                <a:solidFill>
                  <a:srgbClr val="000000"/>
                </a:solidFill>
                <a:effectLst/>
                <a:latin typeface="Tahoma" pitchFamily="34" charset="0"/>
                <a:cs typeface="Arial" pitchFamily="34" charset="0"/>
              </a:rPr>
              <a:t> Goalkeepers net.  Some 'backs to the wall' defending then incurred with Goalkeeper Mack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Mclennan</a:t>
            </a:r>
            <a:r>
              <a:rPr kumimoji="0" lang="en-GB" sz="1200" b="0" i="0" u="none" strike="noStrike" cap="none" normalizeH="0" baseline="0" dirty="0" smtClean="0">
                <a:ln>
                  <a:noFill/>
                </a:ln>
                <a:solidFill>
                  <a:srgbClr val="000000"/>
                </a:solidFill>
                <a:effectLst/>
                <a:latin typeface="Tahoma" pitchFamily="34" charset="0"/>
                <a:cs typeface="Arial" pitchFamily="34" charset="0"/>
              </a:rPr>
              <a:t> and defender Jordan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Beadie</a:t>
            </a:r>
            <a:r>
              <a:rPr kumimoji="0" lang="en-GB" sz="1200" b="0" i="0" u="none" strike="noStrike" cap="none" normalizeH="0" baseline="0" dirty="0" smtClean="0">
                <a:ln>
                  <a:noFill/>
                </a:ln>
                <a:solidFill>
                  <a:srgbClr val="000000"/>
                </a:solidFill>
                <a:effectLst/>
                <a:latin typeface="Tahoma" pitchFamily="34" charset="0"/>
                <a:cs typeface="Arial" pitchFamily="34" charset="0"/>
              </a:rPr>
              <a:t> giving everything for the cause.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With regular time not being able to separate the two teams, it came down to penalties to decide who would walk away with the coveted trophy.  Penalties for Dyce were all converted with precise accuracy, so it came down to Goalkeeper Mack McLennan to win the game for Dyce which he did with a great reaction save!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A massive well done to all the boys who took part and a big thank you to our S4 pupil, Ben </a:t>
            </a:r>
            <a:r>
              <a:rPr kumimoji="0" lang="en-GB" sz="1200" b="0" i="0" u="none" strike="noStrike" cap="none" normalizeH="0" baseline="0" dirty="0" err="1" smtClean="0">
                <a:ln>
                  <a:noFill/>
                </a:ln>
                <a:solidFill>
                  <a:srgbClr val="000000"/>
                </a:solidFill>
                <a:effectLst/>
                <a:latin typeface="Tahoma" pitchFamily="34" charset="0"/>
                <a:cs typeface="Arial" pitchFamily="34" charset="0"/>
              </a:rPr>
              <a:t>Soutar</a:t>
            </a:r>
            <a:r>
              <a:rPr kumimoji="0" lang="en-GB" sz="1200" b="0" i="0" u="none" strike="noStrike" cap="none" normalizeH="0" baseline="0" dirty="0" smtClean="0">
                <a:ln>
                  <a:noFill/>
                </a:ln>
                <a:solidFill>
                  <a:srgbClr val="000000"/>
                </a:solidFill>
                <a:effectLst/>
                <a:latin typeface="Tahoma" pitchFamily="34" charset="0"/>
                <a:cs typeface="Arial" pitchFamily="34" charset="0"/>
              </a:rPr>
              <a:t>, for coaching the Dyce A team.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ahoma" pitchFamily="34" charset="0"/>
                <a:cs typeface="Arial" pitchFamily="34" charset="0"/>
              </a:rPr>
              <a:t>All pupils conducted themselves well and were a credit to themselves and the school.</a:t>
            </a:r>
          </a:p>
          <a:p>
            <a:pPr marL="0" marR="0" lvl="0" indent="0" algn="l" defTabSz="914400" rtl="0" eaLnBrk="1" fontAlgn="base" latinLnBrk="0" hangingPunct="1">
              <a:lnSpc>
                <a:spcPct val="100000"/>
              </a:lnSpc>
              <a:spcBef>
                <a:spcPct val="0"/>
              </a:spcBef>
              <a:spcAft>
                <a:spcPct val="0"/>
              </a:spcAft>
              <a:buClrTx/>
              <a:buSzTx/>
              <a:buFontTx/>
              <a:buNone/>
              <a:tabLst/>
            </a:pPr>
            <a:endParaRPr lang="en-GB" sz="1200" dirty="0" smtClean="0">
              <a:solidFill>
                <a:srgbClr val="000000"/>
              </a:solidFill>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cs typeface="Arial" pitchFamily="34" charset="0"/>
              </a:rPr>
              <a:t>Well done all!           </a:t>
            </a:r>
            <a:r>
              <a:rPr kumimoji="0" lang="en-GB" sz="11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021288"/>
            <a:ext cx="685800" cy="571500"/>
          </a:xfrm>
          <a:prstGeom prst="rect">
            <a:avLst/>
          </a:prstGeom>
          <a:noFill/>
          <a:ln>
            <a:noFill/>
          </a:ln>
        </p:spPr>
      </p:pic>
      <p:sp>
        <p:nvSpPr>
          <p:cNvPr id="28674" name="Text Box 2"/>
          <p:cNvSpPr txBox="1">
            <a:spLocks noChangeArrowheads="1"/>
          </p:cNvSpPr>
          <p:nvPr/>
        </p:nvSpPr>
        <p:spPr bwMode="auto">
          <a:xfrm>
            <a:off x="179512" y="188640"/>
            <a:ext cx="3203848" cy="1080120"/>
          </a:xfrm>
          <a:prstGeom prst="rect">
            <a:avLst/>
          </a:prstGeom>
          <a:solidFill>
            <a:srgbClr val="FFC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cs typeface="Arial" pitchFamily="34" charset="0"/>
              </a:rPr>
              <a:t>Our S1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cs typeface="Arial" pitchFamily="34" charset="0"/>
              </a:rPr>
              <a:t>Football Teams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88640"/>
            <a:ext cx="8712968" cy="6463308"/>
          </a:xfrm>
          <a:prstGeom prst="rect">
            <a:avLst/>
          </a:prstGeom>
          <a:solidFill>
            <a:srgbClr val="00B0F0"/>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29698" name="Text Box 2"/>
          <p:cNvSpPr txBox="1">
            <a:spLocks noChangeArrowheads="1"/>
          </p:cNvSpPr>
          <p:nvPr/>
        </p:nvSpPr>
        <p:spPr bwMode="auto">
          <a:xfrm>
            <a:off x="323528" y="260648"/>
            <a:ext cx="4248472" cy="614362"/>
          </a:xfrm>
          <a:prstGeom prst="rect">
            <a:avLst/>
          </a:prstGeom>
          <a:solidFill>
            <a:srgbClr val="00B0F0"/>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Times New Roman" pitchFamily="18" charset="0"/>
                <a:cs typeface="Arial" pitchFamily="34" charset="0"/>
              </a:rPr>
              <a:t>Queens Baton Relay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https://encrypted-tbn3.gstatic.com/images?q=tbn:ANd9GcTkYui8jGTVII_9VCaRZm7f0lExP2fIUq4XTskU0idh-Lw6Ydd5"/>
          <p:cNvPicPr/>
          <p:nvPr/>
        </p:nvPicPr>
        <p:blipFill>
          <a:blip r:embed="rId3" cstate="print"/>
          <a:srcRect/>
          <a:stretch>
            <a:fillRect/>
          </a:stretch>
        </p:blipFill>
        <p:spPr bwMode="auto">
          <a:xfrm>
            <a:off x="4860032" y="260648"/>
            <a:ext cx="3888432" cy="720080"/>
          </a:xfrm>
          <a:prstGeom prst="rect">
            <a:avLst/>
          </a:prstGeom>
          <a:noFill/>
          <a:ln w="9525">
            <a:noFill/>
            <a:miter lim="800000"/>
            <a:headEnd/>
            <a:tailEnd/>
          </a:ln>
        </p:spPr>
      </p:pic>
      <p:sp>
        <p:nvSpPr>
          <p:cNvPr id="29699" name="Text Box 3"/>
          <p:cNvSpPr txBox="1">
            <a:spLocks noChangeArrowheads="1"/>
          </p:cNvSpPr>
          <p:nvPr/>
        </p:nvSpPr>
        <p:spPr bwMode="auto">
          <a:xfrm>
            <a:off x="323528" y="1052736"/>
            <a:ext cx="6480720" cy="5472608"/>
          </a:xfrm>
          <a:prstGeom prst="rect">
            <a:avLst/>
          </a:prstGeom>
          <a:solidFill>
            <a:srgbClr val="FFFFFF"/>
          </a:solidFill>
          <a:ln w="9525">
            <a:solidFill>
              <a:srgbClr val="000000"/>
            </a:solidFill>
            <a:miter lim="800000"/>
            <a:headEnd/>
            <a:tailEnd/>
          </a:ln>
          <a:effectLst>
            <a:outerShdw dist="107763" dir="18900000" algn="ctr" rotWithShape="0">
              <a:srgbClr val="8D0C00">
                <a:alpha val="50000"/>
              </a:srgb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Arial" pitchFamily="34" charset="0"/>
              </a:rPr>
              <a:t>The Queen’s Baton Relay is a much loved tradition of the Commonwealth Games. It was introduced at the British Empire and Commonwealth Games in Cardiff in 1958.  From there, it has developed as a symbolic celebration of both unity and diversity, binding the 70 nations and territories of the Commonwealth with the message of peace and harmony through sports.</a:t>
            </a:r>
          </a:p>
          <a:p>
            <a:pPr marL="0" marR="0" lvl="0" indent="0" defTabSz="914400" rtl="0" eaLnBrk="1" fontAlgn="base" latinLnBrk="0" hangingPunct="1">
              <a:lnSpc>
                <a:spcPct val="100000"/>
              </a:lnSpc>
              <a:buClrTx/>
              <a:buSzTx/>
              <a:buFontTx/>
              <a:buNone/>
              <a:tabLst/>
            </a:pPr>
            <a:endParaRPr kumimoji="0" lang="en-GB" sz="12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Arial" pitchFamily="34" charset="0"/>
              </a:rPr>
              <a:t>We were given a truly once-in-a-lifetime opportunity to select a pupil to carry the Queen’s Baton. </a:t>
            </a:r>
          </a:p>
          <a:p>
            <a:pPr marL="0" marR="0" lvl="0" indent="0"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Arial" pitchFamily="34" charset="0"/>
              </a:rPr>
              <a:t>So we ran a competition in school to research the ways in which people in other Commonwealth Countries build physical activity into their day; either within the school day or at home.  </a:t>
            </a:r>
          </a:p>
          <a:p>
            <a:pPr marL="0" marR="0" lvl="0" indent="0"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Arial" pitchFamily="34" charset="0"/>
              </a:rPr>
              <a:t>From a number of entries, which are displayed in corridor near the department, we selected our </a:t>
            </a:r>
          </a:p>
          <a:p>
            <a:pPr marL="0" marR="0" lvl="0" indent="0"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Arial" pitchFamily="34" charset="0"/>
              </a:rPr>
              <a:t>winner and runner-up:</a:t>
            </a:r>
          </a:p>
          <a:p>
            <a:pPr marL="0" marR="0" lvl="0" indent="0" algn="l" defTabSz="914400" rtl="0" eaLnBrk="1" fontAlgn="base" latinLnBrk="0" hangingPunct="1">
              <a:lnSpc>
                <a:spcPct val="100000"/>
              </a:lnSpc>
              <a:buClrTx/>
              <a:buSzTx/>
              <a:buFontTx/>
              <a:buNone/>
              <a:tabLst/>
            </a:pPr>
            <a:endParaRPr kumimoji="0" lang="en-GB" sz="1100" b="0"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endParaRPr kumimoji="0" lang="en-GB" sz="1100" b="0"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GB" sz="1200" b="1" i="0" u="sng" strike="noStrike" cap="none" normalizeH="0" baseline="0" dirty="0" smtClean="0">
                <a:ln>
                  <a:noFill/>
                </a:ln>
                <a:solidFill>
                  <a:schemeClr val="tx1"/>
                </a:solidFill>
                <a:effectLst/>
                <a:latin typeface="Times New Roman" pitchFamily="18" charset="0"/>
                <a:cs typeface="Arial" pitchFamily="34" charset="0"/>
              </a:rPr>
              <a:t>Winner - Lewis Cowie, S3</a:t>
            </a:r>
            <a:endParaRPr kumimoji="0" lang="en-GB" sz="100" b="1"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endParaRPr kumimoji="0" lang="en-GB" sz="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Lewis’s outstanding presentation on Physical Activity in the Commonwealth Countries exemplifies </a:t>
            </a:r>
          </a:p>
          <a:p>
            <a:pPr marL="0" marR="0" lvl="0" indent="0" algn="l"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his character and personality.  A talented Gymnast, he puts in tremendous effort, commitment and dedication to improve.  Despite an intensive training schedule, Lewis attains excellent grades in school.  He is always respectful to opponents/team-mates alike and his generous spirit is apparent when volunteering and coaching younger pupils, sharing his expertise.  His voluntary contributions to the wider school community and curriculum life of the school is done in a very modest fashion and he is a natural leader and exemplary role model, being a friend to all who know him.</a:t>
            </a:r>
          </a:p>
          <a:p>
            <a:pPr marL="0" marR="0" lvl="0" indent="0" algn="l" defTabSz="914400" rtl="0" eaLnBrk="1" fontAlgn="base" latinLnBrk="0" hangingPunct="1">
              <a:lnSpc>
                <a:spcPct val="100000"/>
              </a:lnSpc>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GB" sz="1200" b="1" i="0" u="sng" strike="noStrike" cap="none" normalizeH="0" baseline="0" dirty="0" smtClean="0">
                <a:ln>
                  <a:noFill/>
                </a:ln>
                <a:solidFill>
                  <a:schemeClr val="tx1"/>
                </a:solidFill>
                <a:effectLst/>
                <a:latin typeface="Times New Roman" pitchFamily="18" charset="0"/>
                <a:cs typeface="Arial" pitchFamily="34" charset="0"/>
              </a:rPr>
              <a:t>Runner-up - Jordan Coutts, S2</a:t>
            </a:r>
          </a:p>
          <a:p>
            <a:pPr marL="0" marR="0" lvl="0" indent="0" algn="just" defTabSz="914400" rtl="0" eaLnBrk="1" fontAlgn="base" latinLnBrk="0" hangingPunct="1">
              <a:lnSpc>
                <a:spcPct val="100000"/>
              </a:lnSpc>
              <a:buClrTx/>
              <a:buSzTx/>
              <a:buFontTx/>
              <a:buNone/>
              <a:tabLst/>
            </a:pPr>
            <a:endParaRPr kumimoji="0" lang="en-GB" sz="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Jordan was runner up in the school selection competition for the Baton Relay nomination, having produced an excellent and imaginative presentation.  This highlighted her hardworking and dedicated attitude and desire to always do her best.  Both in and out of school she demonstrates a very strong sense of responsibility and social conscience, involving herself with the School Charities committee and outside school, the Scouts.  She shows everyone respect and is always helping her classmates and peers.  She is also very active, attending dancing, school sports clubs and running to keep fit and she has an ambition to be a PE teacher.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N:\Downloads\photo 1 (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5380" y="2420888"/>
            <a:ext cx="2143084" cy="1728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252" y="309424"/>
            <a:ext cx="8784976" cy="6408712"/>
          </a:xfrm>
          <a:prstGeom prst="rect">
            <a:avLst/>
          </a:prstGeom>
          <a:solidFill>
            <a:srgbClr val="00B050"/>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0725" name="Text Box 5"/>
          <p:cNvSpPr txBox="1">
            <a:spLocks noChangeArrowheads="1"/>
          </p:cNvSpPr>
          <p:nvPr/>
        </p:nvSpPr>
        <p:spPr bwMode="auto">
          <a:xfrm>
            <a:off x="3131840" y="4797152"/>
            <a:ext cx="3421063" cy="1838325"/>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Arial" pitchFamily="34" charset="0"/>
              </a:rPr>
              <a:t>OUR TWITTER ACCOUNT</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Arial" pitchFamily="34" charset="0"/>
              </a:rPr>
              <a:t>@DycePE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6" name="Text Box 6"/>
          <p:cNvSpPr txBox="1">
            <a:spLocks noChangeArrowheads="1"/>
          </p:cNvSpPr>
          <p:nvPr/>
        </p:nvSpPr>
        <p:spPr bwMode="auto">
          <a:xfrm>
            <a:off x="3302406" y="5353107"/>
            <a:ext cx="1430338" cy="1216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949280"/>
            <a:ext cx="685800" cy="571500"/>
          </a:xfrm>
          <a:prstGeom prst="rect">
            <a:avLst/>
          </a:prstGeom>
          <a:noFill/>
          <a:ln>
            <a:solidFill>
              <a:schemeClr val="tx1"/>
            </a:solidFill>
          </a:ln>
        </p:spPr>
      </p:pic>
      <p:sp>
        <p:nvSpPr>
          <p:cNvPr id="30723" name="Text Box 3"/>
          <p:cNvSpPr txBox="1">
            <a:spLocks noChangeArrowheads="1"/>
          </p:cNvSpPr>
          <p:nvPr/>
        </p:nvSpPr>
        <p:spPr bwMode="auto">
          <a:xfrm>
            <a:off x="323528" y="1124744"/>
            <a:ext cx="6336704" cy="3553569"/>
          </a:xfrm>
          <a:prstGeom prst="rect">
            <a:avLst/>
          </a:prstGeom>
          <a:solidFill>
            <a:srgbClr val="7030A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Mrs McCaw has organised a trip for forty one S1 – S6 pupils.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It is a three-day break to experience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The Wimbledon Tennis Championships 2014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between 1</a:t>
            </a:r>
            <a:r>
              <a:rPr kumimoji="0" lang="en-GB" b="0" i="0" u="none" strike="noStrike" cap="none" normalizeH="0" baseline="30000" dirty="0" smtClean="0">
                <a:ln>
                  <a:noFill/>
                </a:ln>
                <a:solidFill>
                  <a:schemeClr val="bg1"/>
                </a:solidFill>
                <a:effectLst/>
                <a:latin typeface="Times New Roman" pitchFamily="18" charset="0"/>
                <a:cs typeface="Arial" pitchFamily="34" charset="0"/>
              </a:rPr>
              <a:t>st</a:t>
            </a:r>
            <a:r>
              <a:rPr kumimoji="0" lang="en-GB" b="0" i="0" u="none" strike="noStrike" cap="none" normalizeH="0" baseline="0" dirty="0" smtClean="0">
                <a:ln>
                  <a:noFill/>
                </a:ln>
                <a:solidFill>
                  <a:schemeClr val="bg1"/>
                </a:solidFill>
                <a:effectLst/>
                <a:latin typeface="Times New Roman" pitchFamily="18" charset="0"/>
                <a:cs typeface="Arial" pitchFamily="34" charset="0"/>
              </a:rPr>
              <a:t> July – 4</a:t>
            </a:r>
            <a:r>
              <a:rPr kumimoji="0" lang="en-GB" b="0" i="0" u="none" strike="noStrike" cap="none" normalizeH="0" baseline="30000" dirty="0" smtClean="0">
                <a:ln>
                  <a:noFill/>
                </a:ln>
                <a:solidFill>
                  <a:schemeClr val="bg1"/>
                </a:solidFill>
                <a:effectLst/>
                <a:latin typeface="Times New Roman" pitchFamily="18" charset="0"/>
                <a:cs typeface="Arial" pitchFamily="34" charset="0"/>
              </a:rPr>
              <a:t>th</a:t>
            </a:r>
            <a:r>
              <a:rPr kumimoji="0" lang="en-GB" b="0" i="0" u="none" strike="noStrike" cap="none" normalizeH="0" baseline="0" dirty="0" smtClean="0">
                <a:ln>
                  <a:noFill/>
                </a:ln>
                <a:solidFill>
                  <a:schemeClr val="bg1"/>
                </a:solidFill>
                <a:effectLst/>
                <a:latin typeface="Times New Roman" pitchFamily="18" charset="0"/>
                <a:cs typeface="Arial" pitchFamily="34" charset="0"/>
              </a:rPr>
              <a:t> July 2014.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The trip includes 4 days exclusive coach travel, with collection to and from Dyce Academy, two nights hotel accommodation, with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continental breakfast, official tickets for Court 2 (2</a:t>
            </a:r>
            <a:r>
              <a:rPr kumimoji="0" lang="en-GB" b="0" i="0" u="none" strike="noStrike" cap="none" normalizeH="0" baseline="30000" dirty="0" smtClean="0">
                <a:ln>
                  <a:noFill/>
                </a:ln>
                <a:solidFill>
                  <a:schemeClr val="bg1"/>
                </a:solidFill>
                <a:effectLst/>
                <a:latin typeface="Times New Roman" pitchFamily="18" charset="0"/>
                <a:cs typeface="Arial" pitchFamily="34" charset="0"/>
              </a:rPr>
              <a:t>nd</a:t>
            </a:r>
            <a:r>
              <a:rPr kumimoji="0" lang="en-GB" b="0" i="0" u="none" strike="noStrike" cap="none" normalizeH="0" baseline="0" dirty="0" smtClean="0">
                <a:ln>
                  <a:noFill/>
                </a:ln>
                <a:solidFill>
                  <a:schemeClr val="bg1"/>
                </a:solidFill>
                <a:effectLst/>
                <a:latin typeface="Times New Roman" pitchFamily="18" charset="0"/>
                <a:cs typeface="Arial" pitchFamily="34" charset="0"/>
              </a:rPr>
              <a:t> July)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Court 1 (3</a:t>
            </a:r>
            <a:r>
              <a:rPr kumimoji="0" lang="en-GB" b="0" i="0" u="none" strike="noStrike" cap="none" normalizeH="0" baseline="30000" dirty="0" smtClean="0">
                <a:ln>
                  <a:noFill/>
                </a:ln>
                <a:solidFill>
                  <a:schemeClr val="bg1"/>
                </a:solidFill>
                <a:effectLst/>
                <a:latin typeface="Times New Roman" pitchFamily="18" charset="0"/>
                <a:cs typeface="Arial" pitchFamily="34" charset="0"/>
              </a:rPr>
              <a:t>rd</a:t>
            </a:r>
            <a:r>
              <a:rPr kumimoji="0" lang="en-GB" b="0" i="0" u="none" strike="noStrike" cap="none" normalizeH="0" baseline="0" dirty="0" smtClean="0">
                <a:ln>
                  <a:noFill/>
                </a:ln>
                <a:solidFill>
                  <a:schemeClr val="bg1"/>
                </a:solidFill>
                <a:effectLst/>
                <a:latin typeface="Times New Roman" pitchFamily="18" charset="0"/>
                <a:cs typeface="Arial" pitchFamily="34" charset="0"/>
              </a:rPr>
              <a:t> July) and the services of an experienced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Tour Manager throughout the short break.  </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sz="4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dirty="0" smtClean="0">
                <a:ln>
                  <a:noFill/>
                </a:ln>
                <a:solidFill>
                  <a:schemeClr val="bg1"/>
                </a:solidFill>
                <a:effectLst/>
                <a:latin typeface="Times New Roman" pitchFamily="18" charset="0"/>
                <a:cs typeface="Arial" pitchFamily="34" charset="0"/>
              </a:rPr>
              <a:t>All pupils are thoroughly excited and can’t wait for July!</a:t>
            </a:r>
            <a:endParaRPr kumimoji="0" lang="en-GB" sz="14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Text Box 4"/>
          <p:cNvSpPr txBox="1">
            <a:spLocks noChangeArrowheads="1"/>
          </p:cNvSpPr>
          <p:nvPr/>
        </p:nvSpPr>
        <p:spPr bwMode="auto">
          <a:xfrm>
            <a:off x="6804248" y="1844824"/>
            <a:ext cx="2088232" cy="1944216"/>
          </a:xfrm>
          <a:prstGeom prst="rect">
            <a:avLst/>
          </a:prstGeom>
          <a:solidFill>
            <a:srgbClr val="FFFFFF"/>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https://encrypted-tbn0.gstatic.com/images?q=tbn:ANd9GcRnUYnzUz2QpFvQouKdME_OaeVqYQis34gAnyJS2Gy7mOBJZuxI7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916832"/>
            <a:ext cx="1872208" cy="1800200"/>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6312" y="5454882"/>
            <a:ext cx="1202526" cy="1012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8936" y="5661248"/>
            <a:ext cx="866936" cy="8669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0722" name="Text Box 2"/>
          <p:cNvSpPr txBox="1">
            <a:spLocks noChangeArrowheads="1"/>
          </p:cNvSpPr>
          <p:nvPr/>
        </p:nvSpPr>
        <p:spPr bwMode="auto">
          <a:xfrm>
            <a:off x="2051720" y="332656"/>
            <a:ext cx="4896792" cy="635000"/>
          </a:xfrm>
          <a:prstGeom prst="rect">
            <a:avLst/>
          </a:prstGeom>
          <a:solidFill>
            <a:srgbClr val="7030A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3200" b="1" i="0" u="none" strike="noStrike" cap="none" normalizeH="0" baseline="0" dirty="0" smtClean="0">
                <a:ln>
                  <a:noFill/>
                </a:ln>
                <a:solidFill>
                  <a:schemeClr val="bg1"/>
                </a:solidFill>
                <a:effectLst/>
                <a:latin typeface="Calibri" pitchFamily="34" charset="0"/>
                <a:cs typeface="Arial" pitchFamily="34" charset="0"/>
              </a:rPr>
              <a:t>WIMBLEDON TRIP 2014</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TextBox 2"/>
          <p:cNvSpPr txBox="1"/>
          <p:nvPr/>
        </p:nvSpPr>
        <p:spPr>
          <a:xfrm>
            <a:off x="358530" y="4968750"/>
            <a:ext cx="2520280" cy="1384995"/>
          </a:xfrm>
          <a:prstGeom prst="rect">
            <a:avLst/>
          </a:prstGeom>
          <a:noFill/>
        </p:spPr>
        <p:txBody>
          <a:bodyPr wrap="square" rtlCol="0">
            <a:spAutoFit/>
          </a:bodyPr>
          <a:lstStyle/>
          <a:p>
            <a:r>
              <a:rPr lang="en-GB" sz="2800" dirty="0" smtClean="0"/>
              <a:t>Last payment of £58.50 due </a:t>
            </a:r>
          </a:p>
          <a:p>
            <a:r>
              <a:rPr lang="en-GB" sz="2800" b="1" u="sng" dirty="0" smtClean="0"/>
              <a:t>1</a:t>
            </a:r>
            <a:r>
              <a:rPr lang="en-GB" sz="2800" b="1" u="sng" baseline="30000" dirty="0" smtClean="0"/>
              <a:t>st</a:t>
            </a:r>
            <a:r>
              <a:rPr lang="en-GB" sz="2800" b="1" u="sng" dirty="0" smtClean="0"/>
              <a:t> April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sp>
        <p:nvSpPr>
          <p:cNvPr id="31746" name="Text Box 2"/>
          <p:cNvSpPr txBox="1">
            <a:spLocks noChangeArrowheads="1"/>
          </p:cNvSpPr>
          <p:nvPr/>
        </p:nvSpPr>
        <p:spPr bwMode="auto">
          <a:xfrm>
            <a:off x="3275856" y="260648"/>
            <a:ext cx="5184576" cy="720080"/>
          </a:xfrm>
          <a:prstGeom prst="rect">
            <a:avLst/>
          </a:prstGeom>
          <a:solidFill>
            <a:schemeClr val="accent2">
              <a:lumMod val="60000"/>
              <a:lumOff val="40000"/>
            </a:schemeClr>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3200" b="1" i="0" u="none" strike="noStrike" cap="none" normalizeH="0" baseline="0" dirty="0" smtClean="0">
                <a:ln>
                  <a:noFill/>
                </a:ln>
                <a:solidFill>
                  <a:schemeClr val="tx1"/>
                </a:solidFill>
                <a:effectLst/>
                <a:latin typeface="Calibri" pitchFamily="34" charset="0"/>
                <a:cs typeface="Arial" pitchFamily="34" charset="0"/>
              </a:rPr>
              <a:t>ATHLETICS CHAMPIONSHIPS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51520" y="5085184"/>
            <a:ext cx="7560840" cy="1486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7" name="Text Box 3"/>
          <p:cNvSpPr txBox="1">
            <a:spLocks noChangeArrowheads="1"/>
          </p:cNvSpPr>
          <p:nvPr/>
        </p:nvSpPr>
        <p:spPr bwMode="auto">
          <a:xfrm>
            <a:off x="2555776" y="1052736"/>
            <a:ext cx="6408712" cy="3744416"/>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Tahoma" pitchFamily="34" charset="0"/>
                <a:cs typeface="Arial" pitchFamily="34" charset="0"/>
              </a:rPr>
              <a:t>Scottish Schools Indoor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Tahoma" pitchFamily="34" charset="0"/>
                <a:cs typeface="Arial" pitchFamily="34" charset="0"/>
              </a:rPr>
              <a:t>Track &amp; Field Championships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ahoma" pitchFamily="34" charset="0"/>
                <a:cs typeface="Arial" pitchFamily="34" charset="0"/>
              </a:rPr>
              <a:t>Six keen bean athletes hit the road to Glasgow on Thursday 6th February in a bid to get on the podium at the Championships. The event took place at the Emirates Arena and included performances from </a:t>
            </a:r>
            <a:r>
              <a:rPr kumimoji="0" lang="en-GB" sz="1600" b="0" i="0" u="none" strike="noStrike" cap="none" normalizeH="0" baseline="0" dirty="0" err="1" smtClean="0">
                <a:ln>
                  <a:noFill/>
                </a:ln>
                <a:solidFill>
                  <a:srgbClr val="000000"/>
                </a:solidFill>
                <a:effectLst/>
                <a:latin typeface="Tahoma" pitchFamily="34" charset="0"/>
                <a:cs typeface="Arial" pitchFamily="34" charset="0"/>
              </a:rPr>
              <a:t>Yasmin</a:t>
            </a:r>
            <a:r>
              <a:rPr kumimoji="0" lang="en-GB" sz="1600" b="0" i="0" u="none" strike="noStrike" cap="none" normalizeH="0" baseline="0" dirty="0" smtClean="0">
                <a:ln>
                  <a:noFill/>
                </a:ln>
                <a:solidFill>
                  <a:srgbClr val="000000"/>
                </a:solidFill>
                <a:effectLst/>
                <a:latin typeface="Tahoma" pitchFamily="34" charset="0"/>
                <a:cs typeface="Arial" pitchFamily="34" charset="0"/>
              </a:rPr>
              <a:t> </a:t>
            </a:r>
            <a:r>
              <a:rPr kumimoji="0" lang="en-GB" sz="1600" b="0" i="0" u="none" strike="noStrike" cap="none" normalizeH="0" baseline="0" dirty="0" err="1" smtClean="0">
                <a:ln>
                  <a:noFill/>
                </a:ln>
                <a:solidFill>
                  <a:srgbClr val="000000"/>
                </a:solidFill>
                <a:effectLst/>
                <a:latin typeface="Tahoma" pitchFamily="34" charset="0"/>
                <a:cs typeface="Arial" pitchFamily="34" charset="0"/>
              </a:rPr>
              <a:t>Mtichell</a:t>
            </a:r>
            <a:r>
              <a:rPr kumimoji="0" lang="en-GB" sz="1600" b="0" i="0" u="none" strike="noStrike" cap="none" normalizeH="0" baseline="0" dirty="0" smtClean="0">
                <a:ln>
                  <a:noFill/>
                </a:ln>
                <a:solidFill>
                  <a:srgbClr val="000000"/>
                </a:solidFill>
                <a:effectLst/>
                <a:latin typeface="Tahoma" pitchFamily="34" charset="0"/>
                <a:cs typeface="Arial" pitchFamily="34" charset="0"/>
              </a:rPr>
              <a:t>, Aaron </a:t>
            </a:r>
            <a:r>
              <a:rPr kumimoji="0" lang="en-GB" sz="1600" b="0" i="0" u="none" strike="noStrike" cap="none" normalizeH="0" baseline="0" dirty="0" err="1" smtClean="0">
                <a:ln>
                  <a:noFill/>
                </a:ln>
                <a:solidFill>
                  <a:srgbClr val="000000"/>
                </a:solidFill>
                <a:effectLst/>
                <a:latin typeface="Tahoma" pitchFamily="34" charset="0"/>
                <a:cs typeface="Arial" pitchFamily="34" charset="0"/>
              </a:rPr>
              <a:t>Odentz</a:t>
            </a:r>
            <a:r>
              <a:rPr kumimoji="0" lang="en-GB" sz="1600" b="0" i="0" u="none" strike="noStrike" cap="none" normalizeH="0" baseline="0" dirty="0" smtClean="0">
                <a:ln>
                  <a:noFill/>
                </a:ln>
                <a:solidFill>
                  <a:srgbClr val="000000"/>
                </a:solidFill>
                <a:effectLst/>
                <a:latin typeface="Tahoma" pitchFamily="34" charset="0"/>
                <a:cs typeface="Arial" pitchFamily="34" charset="0"/>
              </a:rPr>
              <a:t>, Grace Carter,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ahoma" pitchFamily="34" charset="0"/>
                <a:cs typeface="Arial" pitchFamily="34" charset="0"/>
              </a:rPr>
              <a:t>Julia </a:t>
            </a:r>
            <a:r>
              <a:rPr kumimoji="0" lang="en-GB" sz="1600" b="0" i="0" u="none" strike="noStrike" cap="none" normalizeH="0" baseline="0" dirty="0" err="1" smtClean="0">
                <a:ln>
                  <a:noFill/>
                </a:ln>
                <a:solidFill>
                  <a:srgbClr val="000000"/>
                </a:solidFill>
                <a:effectLst/>
                <a:latin typeface="Tahoma" pitchFamily="34" charset="0"/>
                <a:cs typeface="Arial" pitchFamily="34" charset="0"/>
              </a:rPr>
              <a:t>McAllan</a:t>
            </a:r>
            <a:r>
              <a:rPr kumimoji="0" lang="en-GB" sz="1600" b="0" i="0" u="none" strike="noStrike" cap="none" normalizeH="0" baseline="0" dirty="0" smtClean="0">
                <a:ln>
                  <a:noFill/>
                </a:ln>
                <a:solidFill>
                  <a:srgbClr val="000000"/>
                </a:solidFill>
                <a:effectLst/>
                <a:latin typeface="Tahoma" pitchFamily="34" charset="0"/>
                <a:cs typeface="Arial" pitchFamily="34" charset="0"/>
              </a:rPr>
              <a:t>, Cameron Brown and Connor Wood.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ahoma" pitchFamily="34" charset="0"/>
                <a:cs typeface="Arial" pitchFamily="34" charset="0"/>
              </a:rPr>
              <a:t>Each athlete impressed in the Heats however Cameron Brown managed to take the edge and progressed to the finals. Cameron finished his 200m run in a blistering pace and secured a bronze medal. Well done to all the pupils that represented the school and many thanks to the parents for the help in getting the pupils to and from the event.  Fantastic effort from 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79512" y="2780928"/>
            <a:ext cx="2376264" cy="172819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251520" y="332656"/>
            <a:ext cx="2304256"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pic>
        <p:nvPicPr>
          <p:cNvPr id="3" name="Picture 2" descr="http://soccahaus.files.wordpress.com/2012/10/new-catsle-united-vs-manchester-unite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124744"/>
            <a:ext cx="6768752" cy="3456384"/>
          </a:xfrm>
          <a:prstGeom prst="rect">
            <a:avLst/>
          </a:prstGeom>
          <a:noFill/>
          <a:extLst/>
        </p:spPr>
      </p:pic>
      <p:sp>
        <p:nvSpPr>
          <p:cNvPr id="32770" name="Text Box 2"/>
          <p:cNvSpPr txBox="1">
            <a:spLocks noChangeArrowheads="1"/>
          </p:cNvSpPr>
          <p:nvPr/>
        </p:nvSpPr>
        <p:spPr bwMode="auto">
          <a:xfrm>
            <a:off x="467544" y="332656"/>
            <a:ext cx="7488832" cy="648072"/>
          </a:xfrm>
          <a:prstGeom prst="rect">
            <a:avLst/>
          </a:prstGeom>
          <a:solidFill>
            <a:srgbClr val="FF0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cs typeface="Arial" pitchFamily="34" charset="0"/>
              </a:rPr>
              <a:t>NEWCASTLE v MAN UTD TRIP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Text Box 3"/>
          <p:cNvSpPr txBox="1">
            <a:spLocks noChangeArrowheads="1"/>
          </p:cNvSpPr>
          <p:nvPr/>
        </p:nvSpPr>
        <p:spPr bwMode="auto">
          <a:xfrm>
            <a:off x="395536" y="4333478"/>
            <a:ext cx="7704856" cy="2016224"/>
          </a:xfrm>
          <a:prstGeom prst="rect">
            <a:avLst/>
          </a:prstGeom>
          <a:solidFill>
            <a:srgbClr val="FF0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Mr Manson’s is organising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S1-6 Football Trip to Newcastle’s grounds St James Park on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5</a:t>
            </a:r>
            <a:r>
              <a:rPr kumimoji="0" lang="en-US" sz="3200" b="1" i="0" u="none" strike="noStrike" cap="none" normalizeH="0" baseline="30000" dirty="0" smtClean="0">
                <a:ln>
                  <a:noFill/>
                </a:ln>
                <a:solidFill>
                  <a:schemeClr val="tx1"/>
                </a:solidFill>
                <a:effectLst/>
                <a:latin typeface="Calibri" pitchFamily="34" charset="0"/>
                <a:cs typeface="Arial" pitchFamily="34" charset="0"/>
              </a:rPr>
              <a:t>TH</a:t>
            </a:r>
            <a:r>
              <a:rPr kumimoji="0" lang="en-US" sz="3200" b="1" i="0" u="none" strike="noStrike" cap="none" normalizeH="0" baseline="0" dirty="0" smtClean="0">
                <a:ln>
                  <a:noFill/>
                </a:ln>
                <a:solidFill>
                  <a:schemeClr val="tx1"/>
                </a:solidFill>
                <a:effectLst/>
                <a:latin typeface="Calibri" pitchFamily="34" charset="0"/>
                <a:cs typeface="Arial" pitchFamily="34" charset="0"/>
              </a:rPr>
              <a:t> APRIL 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race-for-life-logo_608x376"/>
          <p:cNvPicPr>
            <a:picLocks noChangeAspect="1" noChangeArrowheads="1"/>
          </p:cNvPicPr>
          <p:nvPr/>
        </p:nvPicPr>
        <p:blipFill>
          <a:blip r:embed="rId3" cstate="print"/>
          <a:srcRect/>
          <a:stretch>
            <a:fillRect/>
          </a:stretch>
        </p:blipFill>
        <p:spPr bwMode="auto">
          <a:xfrm>
            <a:off x="323528" y="188640"/>
            <a:ext cx="5760640" cy="2280777"/>
          </a:xfrm>
          <a:prstGeom prst="rect">
            <a:avLst/>
          </a:prstGeom>
          <a:noFill/>
        </p:spPr>
      </p:pic>
      <p:pic>
        <p:nvPicPr>
          <p:cNvPr id="3" name="Picture 2" descr="https://encrypted-tbn2.gstatic.com/images?q=tbn:ANd9GcTH-ClvNyhHiWf0bKR-J2BNQt_puoyDgQfNVEoIyxgQ7-V4i2Dx6g"/>
          <p:cNvPicPr/>
          <p:nvPr/>
        </p:nvPicPr>
        <p:blipFill>
          <a:blip r:embed="rId4" cstate="print"/>
          <a:srcRect/>
          <a:stretch>
            <a:fillRect/>
          </a:stretch>
        </p:blipFill>
        <p:spPr bwMode="auto">
          <a:xfrm>
            <a:off x="6156176" y="332656"/>
            <a:ext cx="2736304" cy="12961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3794" name="Text Box 2"/>
          <p:cNvSpPr txBox="1">
            <a:spLocks noChangeArrowheads="1"/>
          </p:cNvSpPr>
          <p:nvPr/>
        </p:nvSpPr>
        <p:spPr bwMode="auto">
          <a:xfrm>
            <a:off x="179512" y="2276872"/>
            <a:ext cx="8784976" cy="4392488"/>
          </a:xfrm>
          <a:prstGeom prst="rect">
            <a:avLst/>
          </a:prstGeom>
          <a:solidFill>
            <a:srgbClr val="FF0066"/>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dirty="0" smtClean="0">
                <a:ln>
                  <a:noFill/>
                </a:ln>
                <a:solidFill>
                  <a:srgbClr val="000000"/>
                </a:solidFill>
                <a:effectLst/>
                <a:latin typeface="Calibri" pitchFamily="34" charset="0"/>
                <a:cs typeface="Arial" pitchFamily="34" charset="0"/>
              </a:rPr>
              <a:t>Ladies!!!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sng"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Arial" pitchFamily="34" charset="0"/>
                <a:cs typeface="Arial" pitchFamily="34" charset="0"/>
              </a:rPr>
              <a:t>Miss </a:t>
            </a:r>
            <a:r>
              <a:rPr kumimoji="0" lang="en-GB" sz="2000" b="0" i="0" u="none" strike="noStrike" cap="none" normalizeH="0" baseline="0" dirty="0" err="1" smtClean="0">
                <a:ln>
                  <a:noFill/>
                </a:ln>
                <a:solidFill>
                  <a:srgbClr val="000000"/>
                </a:solidFill>
                <a:effectLst/>
                <a:latin typeface="Arial" pitchFamily="34" charset="0"/>
                <a:cs typeface="Arial" pitchFamily="34" charset="0"/>
              </a:rPr>
              <a:t>Macphee</a:t>
            </a:r>
            <a:r>
              <a:rPr kumimoji="0" lang="en-GB" sz="2000" b="0" i="0" u="none" strike="noStrike" cap="none" normalizeH="0" baseline="0" dirty="0" smtClean="0">
                <a:ln>
                  <a:noFill/>
                </a:ln>
                <a:solidFill>
                  <a:srgbClr val="000000"/>
                </a:solidFill>
                <a:effectLst/>
                <a:latin typeface="Arial" pitchFamily="34" charset="0"/>
                <a:cs typeface="Arial" pitchFamily="34" charset="0"/>
              </a:rPr>
              <a:t> has worked extremely hard to recruit staff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Arial" pitchFamily="34" charset="0"/>
                <a:cs typeface="Arial" pitchFamily="34" charset="0"/>
              </a:rPr>
              <a:t>pupils from Dyce Academy for the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Arial" pitchFamily="34" charset="0"/>
                <a:cs typeface="Arial" pitchFamily="34" charset="0"/>
              </a:rPr>
              <a:t>Race for Life 2014!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Arial" pitchFamily="34" charset="0"/>
                <a:cs typeface="Arial" pitchFamily="34" charset="0"/>
              </a:rPr>
              <a:t>Sunday 22nd June at 11.00 am, Aberdeen Beach.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000000"/>
                </a:solidFill>
                <a:effectLst/>
                <a:latin typeface="Arial" pitchFamily="34" charset="0"/>
                <a:cs typeface="Arial" pitchFamily="34" charset="0"/>
              </a:rPr>
              <a:t>The total number of sign-ups has now reached 86!</a:t>
            </a:r>
          </a:p>
          <a:p>
            <a:pPr marL="0" marR="0" lvl="0" indent="0" algn="ctr" defTabSz="914400" rtl="0" eaLnBrk="1" fontAlgn="base" latinLnBrk="0" hangingPunct="1">
              <a:lnSpc>
                <a:spcPct val="100000"/>
              </a:lnSpc>
              <a:spcBef>
                <a:spcPct val="0"/>
              </a:spcBef>
              <a:spcAft>
                <a:spcPct val="0"/>
              </a:spcAft>
              <a:buClrTx/>
              <a:buSzTx/>
              <a:buFontTx/>
              <a:buNone/>
              <a:tabLst/>
            </a:pPr>
            <a:r>
              <a:rPr lang="en-GB" sz="2800" b="1" dirty="0" smtClean="0">
                <a:solidFill>
                  <a:srgbClr val="000000"/>
                </a:solidFill>
                <a:latin typeface="Arial" pitchFamily="34" charset="0"/>
                <a:cs typeface="Arial" pitchFamily="34" charset="0"/>
              </a:rPr>
              <a:t>Excellent work!!</a:t>
            </a:r>
            <a:r>
              <a:rPr kumimoji="0" lang="en-GB" sz="2800" b="1" i="0" u="none" strike="noStrike" cap="none" normalizeH="0" baseline="0" dirty="0" smtClean="0">
                <a:ln>
                  <a:noFill/>
                </a:ln>
                <a:solidFill>
                  <a:srgbClr val="000000"/>
                </a:solidFill>
                <a:effectLst/>
                <a:latin typeface="Arial" pitchFamily="34" charset="0"/>
                <a:cs typeface="Arial" pitchFamily="34" charset="0"/>
              </a:rPr>
              <a:t> </a:t>
            </a:r>
            <a:r>
              <a:rPr kumimoji="0" lang="en-GB" sz="16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Arial" pitchFamily="34" charset="0"/>
                <a:cs typeface="Arial" pitchFamily="34" charset="0"/>
              </a:rPr>
              <a:t>Race packs and t-shirts to follow.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877272"/>
            <a:ext cx="685800" cy="571500"/>
          </a:xfrm>
          <a:prstGeom prst="rect">
            <a:avLst/>
          </a:prstGeom>
          <a:solidFill>
            <a:srgbClr val="FF0066"/>
          </a:solid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pic>
        <p:nvPicPr>
          <p:cNvPr id="3" name="Picture 2" descr="https://encrypted-tbn1.gstatic.com/images?q=tbn:ANd9GcS-o-kG5e-KCElQemf64vEgH5pF7VxwfjYY48p3PveLlQ2i_l5h"/>
          <p:cNvPicPr/>
          <p:nvPr/>
        </p:nvPicPr>
        <p:blipFill>
          <a:blip r:embed="rId4" cstate="print"/>
          <a:srcRect/>
          <a:stretch>
            <a:fillRect/>
          </a:stretch>
        </p:blipFill>
        <p:spPr bwMode="auto">
          <a:xfrm>
            <a:off x="1691680" y="6024414"/>
            <a:ext cx="6480720" cy="833586"/>
          </a:xfrm>
          <a:prstGeom prst="rect">
            <a:avLst/>
          </a:prstGeom>
          <a:noFill/>
          <a:ln w="9525">
            <a:noFill/>
            <a:miter lim="800000"/>
            <a:headEnd/>
            <a:tailEnd/>
          </a:ln>
        </p:spPr>
      </p:pic>
      <p:sp>
        <p:nvSpPr>
          <p:cNvPr id="35841" name="Text Box 1"/>
          <p:cNvSpPr txBox="1">
            <a:spLocks noChangeArrowheads="1"/>
          </p:cNvSpPr>
          <p:nvPr/>
        </p:nvSpPr>
        <p:spPr bwMode="auto">
          <a:xfrm>
            <a:off x="1892630" y="332656"/>
            <a:ext cx="7056784" cy="648072"/>
          </a:xfrm>
          <a:prstGeom prst="rect">
            <a:avLst/>
          </a:prstGeom>
          <a:solidFill>
            <a:srgbClr val="00FF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GB" sz="3600" b="1" u="sng" dirty="0" smtClean="0">
                <a:solidFill>
                  <a:srgbClr val="000000"/>
                </a:solidFill>
                <a:latin typeface="Calibri" pitchFamily="34" charset="0"/>
                <a:cs typeface="Arial" pitchFamily="34" charset="0"/>
              </a:rPr>
              <a:t>CROSS COUNTRY CHAMPIONSHIPS</a:t>
            </a:r>
            <a:endParaRPr lang="en-GB" sz="3600" dirty="0" smtClean="0">
              <a:solidFill>
                <a:srgbClr val="000000"/>
              </a:solidFill>
              <a:latin typeface="Calibri" pitchFamily="34" charset="0"/>
              <a:cs typeface="Arial" pitchFamily="34" charset="0"/>
            </a:endParaRPr>
          </a:p>
        </p:txBody>
      </p:sp>
      <p:sp>
        <p:nvSpPr>
          <p:cNvPr id="35842" name="Text Box 2"/>
          <p:cNvSpPr txBox="1">
            <a:spLocks noChangeArrowheads="1"/>
          </p:cNvSpPr>
          <p:nvPr/>
        </p:nvSpPr>
        <p:spPr bwMode="auto">
          <a:xfrm>
            <a:off x="179512" y="1052736"/>
            <a:ext cx="7147656" cy="2808312"/>
          </a:xfrm>
          <a:prstGeom prst="rect">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rgbClr val="000000"/>
              </a:solidFill>
              <a:effectLst/>
              <a:latin typeface="Bookman Old Style"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cs typeface="Arial" pitchFamily="34" charset="0"/>
              </a:rPr>
              <a:t>Ms Cullen &amp; Mrs Florence took many of our pupils from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cs typeface="Arial" pitchFamily="34" charset="0"/>
              </a:rPr>
              <a:t>S1 – S6 to compete in the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Arial" pitchFamily="34" charset="0"/>
                <a:cs typeface="Arial" pitchFamily="34" charset="0"/>
              </a:rPr>
              <a:t>RGC &amp; </a:t>
            </a:r>
            <a:r>
              <a:rPr kumimoji="0" lang="en-GB" b="1" i="0" u="none" strike="noStrike" cap="none" normalizeH="0" baseline="0" dirty="0" err="1" smtClean="0">
                <a:ln>
                  <a:noFill/>
                </a:ln>
                <a:solidFill>
                  <a:srgbClr val="000000"/>
                </a:solidFill>
                <a:effectLst/>
                <a:latin typeface="Arial" pitchFamily="34" charset="0"/>
                <a:cs typeface="Arial" pitchFamily="34" charset="0"/>
              </a:rPr>
              <a:t>Albyn</a:t>
            </a:r>
            <a:r>
              <a:rPr kumimoji="0" lang="en-GB" b="1" i="0" u="none" strike="noStrike" cap="none" normalizeH="0" baseline="0" dirty="0" smtClean="0">
                <a:ln>
                  <a:noFill/>
                </a:ln>
                <a:solidFill>
                  <a:srgbClr val="000000"/>
                </a:solidFill>
                <a:effectLst/>
                <a:latin typeface="Arial" pitchFamily="34" charset="0"/>
                <a:cs typeface="Arial" pitchFamily="34" charset="0"/>
              </a:rPr>
              <a:t> Invitational</a:t>
            </a:r>
            <a:r>
              <a:rPr kumimoji="0" lang="en-GB" b="1" i="0" u="none" strike="noStrike" cap="none" normalizeH="0" dirty="0" smtClean="0">
                <a:ln>
                  <a:noFill/>
                </a:ln>
                <a:solidFill>
                  <a:srgbClr val="000000"/>
                </a:solidFill>
                <a:effectLst/>
                <a:latin typeface="Arial" pitchFamily="34" charset="0"/>
                <a:cs typeface="Arial" pitchFamily="34" charset="0"/>
              </a:rPr>
              <a:t> </a:t>
            </a:r>
            <a:r>
              <a:rPr kumimoji="0" lang="en-GB" b="1" i="0" u="none" strike="noStrike" cap="none" normalizeH="0" baseline="0" dirty="0" smtClean="0">
                <a:ln>
                  <a:noFill/>
                </a:ln>
                <a:solidFill>
                  <a:srgbClr val="000000"/>
                </a:solidFill>
                <a:effectLst/>
                <a:latin typeface="Arial" pitchFamily="34" charset="0"/>
                <a:cs typeface="Arial" pitchFamily="34" charset="0"/>
              </a:rPr>
              <a:t>Cross Country Championships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cs typeface="Arial" pitchFamily="34" charset="0"/>
              </a:rPr>
              <a:t>On Friday 14</a:t>
            </a:r>
            <a:r>
              <a:rPr kumimoji="0" lang="en-GB" b="0" i="0" u="none" strike="noStrike" cap="none" normalizeH="0" baseline="30000" dirty="0" smtClean="0">
                <a:ln>
                  <a:noFill/>
                </a:ln>
                <a:solidFill>
                  <a:srgbClr val="000000"/>
                </a:solidFill>
                <a:effectLst/>
                <a:latin typeface="Arial" pitchFamily="34" charset="0"/>
                <a:cs typeface="Arial" pitchFamily="34" charset="0"/>
              </a:rPr>
              <a:t>th</a:t>
            </a:r>
            <a:r>
              <a:rPr kumimoji="0" lang="en-GB" b="0" i="0" u="none" strike="noStrike" cap="none" normalizeH="0" baseline="0" dirty="0" smtClean="0">
                <a:ln>
                  <a:noFill/>
                </a:ln>
                <a:solidFill>
                  <a:srgbClr val="000000"/>
                </a:solidFill>
                <a:effectLst/>
                <a:latin typeface="Arial" pitchFamily="34" charset="0"/>
                <a:cs typeface="Arial" pitchFamily="34" charset="0"/>
              </a:rPr>
              <a:t> March 2014</a:t>
            </a:r>
            <a:r>
              <a:rPr kumimoji="0" lang="en-GB" b="0" i="0" u="none" strike="noStrike" cap="none" normalizeH="0" dirty="0" smtClean="0">
                <a:ln>
                  <a:noFill/>
                </a:ln>
                <a:solidFill>
                  <a:srgbClr val="000000"/>
                </a:solidFill>
                <a:effectLst/>
                <a:latin typeface="Arial" pitchFamily="34" charset="0"/>
                <a:cs typeface="Arial" pitchFamily="34" charset="0"/>
              </a:rPr>
              <a:t> </a:t>
            </a:r>
            <a:r>
              <a:rPr kumimoji="0" lang="en-GB" b="0" i="0" u="none" strike="noStrike" cap="none" normalizeH="0" baseline="0" dirty="0" smtClean="0">
                <a:ln>
                  <a:noFill/>
                </a:ln>
                <a:solidFill>
                  <a:srgbClr val="000000"/>
                </a:solidFill>
                <a:effectLst/>
                <a:latin typeface="Arial" pitchFamily="34" charset="0"/>
                <a:cs typeface="Arial" pitchFamily="34" charset="0"/>
              </a:rPr>
              <a:t>@ the </a:t>
            </a:r>
            <a:r>
              <a:rPr kumimoji="0" lang="en-GB" b="0" i="0" u="none" strike="noStrike" cap="none" normalizeH="0" baseline="0" dirty="0" err="1" smtClean="0">
                <a:ln>
                  <a:noFill/>
                </a:ln>
                <a:solidFill>
                  <a:srgbClr val="000000"/>
                </a:solidFill>
                <a:effectLst/>
                <a:latin typeface="Arial" pitchFamily="34" charset="0"/>
                <a:cs typeface="Arial" pitchFamily="34" charset="0"/>
              </a:rPr>
              <a:t>Balgownie</a:t>
            </a:r>
            <a:r>
              <a:rPr kumimoji="0" lang="en-GB" b="0" i="0" u="none" strike="noStrike" cap="none" normalizeH="0" baseline="0" dirty="0" smtClean="0">
                <a:ln>
                  <a:noFill/>
                </a:ln>
                <a:solidFill>
                  <a:srgbClr val="000000"/>
                </a:solidFill>
                <a:effectLst/>
                <a:latin typeface="Arial" pitchFamily="34" charset="0"/>
                <a:cs typeface="Arial" pitchFamily="34" charset="0"/>
              </a:rPr>
              <a:t> Playing Fields.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Arial" pitchFamily="34" charset="0"/>
                <a:cs typeface="Arial" pitchFamily="34" charset="0"/>
              </a:rPr>
              <a:t>Well done to all those pupils who</a:t>
            </a:r>
            <a:r>
              <a:rPr kumimoji="0" lang="en-GB" b="0" i="0" u="none" strike="noStrike" cap="none" normalizeH="0" dirty="0" smtClean="0">
                <a:ln>
                  <a:noFill/>
                </a:ln>
                <a:solidFill>
                  <a:srgbClr val="000000"/>
                </a:solidFill>
                <a:effectLst/>
                <a:latin typeface="Arial" pitchFamily="34" charset="0"/>
                <a:cs typeface="Arial" pitchFamily="34" charset="0"/>
              </a:rPr>
              <a:t> </a:t>
            </a:r>
            <a:r>
              <a:rPr kumimoji="0" lang="en-GB" b="0" i="0" u="none" strike="noStrike" cap="none" normalizeH="0" baseline="0" dirty="0" smtClean="0">
                <a:ln>
                  <a:noFill/>
                </a:ln>
                <a:solidFill>
                  <a:srgbClr val="000000"/>
                </a:solidFill>
                <a:effectLst/>
                <a:latin typeface="Arial" pitchFamily="34" charset="0"/>
                <a:cs typeface="Arial" pitchFamily="34" charset="0"/>
              </a:rPr>
              <a:t>trained extremely hard to prepare for this inter-school event and</a:t>
            </a:r>
            <a:r>
              <a:rPr kumimoji="0" lang="en-GB" b="0" i="0" u="none" strike="noStrike" cap="none" normalizeH="0" dirty="0" smtClean="0">
                <a:ln>
                  <a:noFill/>
                </a:ln>
                <a:solidFill>
                  <a:srgbClr val="000000"/>
                </a:solidFill>
                <a:effectLst/>
                <a:latin typeface="Arial" pitchFamily="34" charset="0"/>
                <a:cs typeface="Arial" pitchFamily="34" charset="0"/>
              </a:rPr>
              <a:t> ran their hearts out on the day</a:t>
            </a:r>
            <a:r>
              <a:rPr lang="en-GB" dirty="0" smtClean="0">
                <a:solidFill>
                  <a:srgbClr val="000000"/>
                </a:solidFill>
                <a:latin typeface="Arial" pitchFamily="34" charset="0"/>
                <a:cs typeface="Arial" pitchFamily="34" charset="0"/>
              </a:rPr>
              <a:t>!</a:t>
            </a:r>
            <a:endParaRPr kumimoji="0" lang="en-GB"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7" name="Picture 6"/>
          <p:cNvPicPr/>
          <p:nvPr/>
        </p:nvPicPr>
        <p:blipFill>
          <a:blip r:embed="rId5" cstate="print"/>
          <a:srcRect/>
          <a:stretch>
            <a:fillRect/>
          </a:stretch>
        </p:blipFill>
        <p:spPr bwMode="auto">
          <a:xfrm rot="1112172">
            <a:off x="249886" y="190821"/>
            <a:ext cx="1177900" cy="838589"/>
          </a:xfrm>
          <a:prstGeom prst="rect">
            <a:avLst/>
          </a:prstGeom>
          <a:noFill/>
          <a:ln w="9525">
            <a:noFill/>
            <a:miter lim="800000"/>
            <a:headEnd/>
            <a:tailEnd/>
          </a:ln>
        </p:spPr>
      </p:pic>
      <p:pic>
        <p:nvPicPr>
          <p:cNvPr id="1026" name="Picture 2" descr="N:\Downloads\xc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3942589"/>
            <a:ext cx="3672408" cy="2100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N:\Downloads\xc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7584" y="1194888"/>
            <a:ext cx="1503759" cy="2673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N:\Downloads\xc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1271" y="4196264"/>
            <a:ext cx="2878143" cy="1618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N:\Downloads\xc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007" y="3972098"/>
            <a:ext cx="1436202" cy="2553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encrypted-tbn0.gstatic.com/images?q=tbn:ANd9GcTJqMfzFQgSOdj7LIH_vt_dM5AkBpHmfNZwZMC1dt3bEFJQJw-2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1239"/>
            <a:ext cx="7956376" cy="55067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75856" y="260648"/>
            <a:ext cx="5688632" cy="1984418"/>
          </a:xfrm>
          <a:solidFill>
            <a:srgbClr val="FF6600"/>
          </a:solidFill>
        </p:spPr>
        <p:txBody>
          <a:bodyPr>
            <a:normAutofit/>
          </a:bodyPr>
          <a:lstStyle/>
          <a:p>
            <a:r>
              <a:rPr lang="en-US" sz="3600" dirty="0" smtClean="0"/>
              <a:t>Sport your Trainers for</a:t>
            </a:r>
            <a:br>
              <a:rPr lang="en-US" sz="3600" dirty="0" smtClean="0"/>
            </a:br>
            <a:r>
              <a:rPr lang="en-US" sz="3600" dirty="0" smtClean="0"/>
              <a:t>Commonwealth Day,</a:t>
            </a:r>
            <a:r>
              <a:rPr lang="en-US" sz="3600" dirty="0"/>
              <a:t/>
            </a:r>
            <a:br>
              <a:rPr lang="en-US" sz="3600" dirty="0"/>
            </a:br>
            <a:r>
              <a:rPr lang="en-US" sz="3600" dirty="0" smtClean="0"/>
              <a:t>Monday 10</a:t>
            </a:r>
            <a:r>
              <a:rPr lang="en-US" sz="3600" baseline="30000" dirty="0" smtClean="0"/>
              <a:t>th</a:t>
            </a:r>
            <a:r>
              <a:rPr lang="en-US" sz="3600" dirty="0" smtClean="0"/>
              <a:t> March 2014.</a:t>
            </a:r>
            <a:endParaRPr lang="en-US" sz="3600" dirty="0"/>
          </a:p>
        </p:txBody>
      </p:sp>
      <p:sp>
        <p:nvSpPr>
          <p:cNvPr id="5" name="TextBox 4"/>
          <p:cNvSpPr txBox="1"/>
          <p:nvPr/>
        </p:nvSpPr>
        <p:spPr>
          <a:xfrm>
            <a:off x="611560" y="3933056"/>
            <a:ext cx="6511144" cy="2185214"/>
          </a:xfrm>
          <a:prstGeom prst="rect">
            <a:avLst/>
          </a:prstGeom>
          <a:noFill/>
        </p:spPr>
        <p:txBody>
          <a:bodyPr wrap="square" rtlCol="0">
            <a:spAutoFit/>
          </a:bodyPr>
          <a:lstStyle/>
          <a:p>
            <a:r>
              <a:rPr lang="en-GB" sz="3600" dirty="0" smtClean="0"/>
              <a:t>The Queen’s Baton </a:t>
            </a:r>
          </a:p>
          <a:p>
            <a:r>
              <a:rPr lang="en-GB" sz="3600" dirty="0" smtClean="0"/>
              <a:t>Relay will cover more </a:t>
            </a:r>
          </a:p>
          <a:p>
            <a:endParaRPr lang="en-GB" sz="2400" dirty="0" smtClean="0"/>
          </a:p>
          <a:p>
            <a:r>
              <a:rPr lang="en-GB" sz="3600" dirty="0" smtClean="0"/>
              <a:t>than 190,000km.</a:t>
            </a:r>
            <a:endParaRPr lang="en-GB" sz="3600" dirty="0"/>
          </a:p>
        </p:txBody>
      </p:sp>
      <p:sp>
        <p:nvSpPr>
          <p:cNvPr id="3" name="AutoShape 2" descr="data:image/jpeg;base64,/9j/4AAQSkZJRgABAQAAAQABAAD/2wCEAAkGBhQSEBUUEhMUFRQWGBcXGBYYGBocHhgYHRwZGBohHRoYHCYgGB0nGhkeHy8hIyspLCwsGR8xNTAqNSYrLCkBCQoKDgwOGg8PGiwkHyQuKSw0MS8wKSkqLDQpLCovLzEpKikqLCouLC0sKS4wKS8sKSkqKSw0LSosLDIpLCwpLP/AABEIAMsA+AMBIgACEQEDEQH/xAAcAAACAwEBAQEAAAAAAAAAAAAABgMEBQcCAQj/xABVEAACAQMCAgYFBgkGCwYHAAABAgMABBESIQUxBhMiQVFhBxQycYFCYnKRobEjMzVSgpKissEVQ3OT0dIWJDRTVGN0g6Ph8AgXJbPCwyY2VWSE0/H/xAAbAQEAAwEBAQEAAAAAAAAAAAAAAQIDBAUGB//EADERAAICAQMCAwcDBAMAAAAAAAABAhEDBCExEkETUWEFInGBkaHRscHwFEJS4RUjMv/aAAwDAQACEQMRAD8A7jRRRQBRVG/43DBtLKqn83OT+qMnHwrxwzpDb3H4mZJD4A77c9jvQGjRRRQBRRRQBVbiHEEhTU578AAZZmPJVUbsx8BX2/vBFG0jZIUZwOZPIAeZOB8ayei9uZEF1OAZ5NR7yI0ydKJnkMAZIwWO57gAJV4Y1wQ90AE+Tb5BUechG0jfN3UfOOGr6/A+qOu0IjPfF/NP5aR+LPzk+IblVninFlhAGC8r5EcY5sRz+io72Ow+oHBga5uyWjnCxj5aDCMe8R7a5QORk1BT3LsTQDBwziYmU7FHU6Xjb2kbng42IxuGGxByKu0iSXFylyqqrS3CYBxp3iOSA8gCoYyQcagJEbcdYCdTPBxzEixzoYJH9jUylZD4Kw5t804PeMigNSiiigCiiigCiiigCiiigCiiigCiiigCiiigCiiigCiiigCs3isrsyQxkqz6i0gxlI1xkjPyiWCjPLJO+MHSpV6Q3Ti60xswYxKuEA1sWdiqoTsmQjFnIOlVzzwQBpNd29oOrQdr2iiAs5+c557/AJ7ke+sbh08N3dTIUAV40fAdWPWIzKXVomISQAoMq2dl32qdOF29uB6xiSQkssKqWAPeVj3MjeM0mTnfKjYVLrpRqdJkwRCx1RxBpj1bbPrkjBjQqMPpBbJQDNAMfBrpiHikOZIW0knGXUjKPgfnLzxtqDDurSrH4j2WS6iHWALpcJvrhPaBXHtFT2gO8FwNyK07a5WRA6MGVhkMDkEe+gJaKK+M2Bk8qAocdgZoG0DLqVdV/OKMsgHx04+NLtt0lEMbRQjVj8IkjZEaQykupkI3DKSUEY7bYXA3JFvifSQyN1Vtkk8nTBZt8HqgdgO4zP2B3azsK/Rvg3+Msx0mOEMAq7os7HLlS3alkAyGlbcmQgBcMKAk4Z0eaXL3BbQ+7hwA8+PZ63H4uId0A7vbJJYVasZEW5CWjaojq65F3jjOMhlYbKxbAMY55LYBBJivbdVmc3ivJEWyjdpokHcrxLsCPzmBB8Qdq0E6SWwACSK2O6MM+PggOKA8x9HAC2J5wju0hRSq5ZiScuqCQ7nbtbAAdwqjedHrcXMKLEPwiTCQnLFowF5s2ScOUIOdjyrS/wAIY+6O4Put5v4pVG9eO5lTRNJBLpdMNGVLxvpLhRKo7Q0ggrnHgc0BY6K8ZE9umWJkVVD6gQT3B9+avjUGGxz762qyOLdGYJ4kRkUdUPwTaQerwMbBgQVxsVOxHwIzOC8a6hIBPJiOeISRs2ToOE1IznmvbGlmOeYJO1ANVFRpOpOAwJG5AIzj3VJQBRRRQBRRRQBRRRQBRRRQBRRRQBRRRQBRRRQEV3dLGjO5CqoJJPcB9/upOtryOcy6oHe6aY6U9kxhVCqeuQnQFUDWQchmZcFtqm6c379da20WS8pdwB4ppwc9wUtqz3FVbfTg73A+BpbR6V3Y41NjGojl7lHIL3eZJJAz7LoZEN58SknUUOerz4lWJMrfOkLHw0jamBUAGAMAch4V6qlecZiiOHcau5Fyzn3IoLH6qAqx8Kkg1erMnVk5EMgOlCdzoZd0XPySCB3YG1Z9zw6bWXW3Ech9p4LjTqPiyvGFc+bAmtEcUmf8VbMB+dMwjH6o1P8AWFr21tcvjVMkQ7+rTUfg0hI/YoDJ9XvyPxmgeLtCSB+hBis+ayWV8STzXbD+bhGVz85ziJPhoNMi9G4jvLrnPjMxcZ+gewPgorUVQBgDAHdQGDZ8AYppbTDGd2ihJ1P/AEk57bbc9OD84ipuLcetrCIByqADCRoNyO4Ki93nsPOpLu/eSQw2+xXaSYjKxZGQAOTyY3xyUbt3K3OPSayRPHbx55dbK7HLO5yql2PMgA+QBAAA2qk5dKs7dBpf6rOsXbv8EMfB+mk188nVILeCIZaRsO+/IAewrHBO+r7a+QWclxJpaadsnJzKwAHmselfsqDgtn6vw+GP5Uv4Z/0saR9WPqpq6OWemPUeb7/Du/trx8mTJqNQsMZNJbutvkduox4cHVKC2ule/Hf5/gIuilqBjqEbzYaifeWyawelcdhboUeEMzbiJGZfcTpI078jz8K3+k3HBawGTmx7KDxY/wABzPurnPR3gEl/OzyMdIOZH7yT3Dz+wD4CvWk692J8lrdZOElhwq5v7F3gPTW5DGPqmuYzsEBJkRTtgOc6x9Pf53g2cBWHWB1spdE6tIZwqtGh0kjTpBf2FGrtbLz3JOzw/hscCBIkCqPDv8yeZPma9XthHMumVFdeeGAOD4jwPmN6vFNcnVpseWEKyy6mLnE+j8EM0TqBFG7sr6OwEkYErIrLjqyWGg47LaxkEgVZ4Vx2bqyZImlRXkQTRYYsEcpqaMAHfH83q79hVp+BOoIincKdjHKBMmPDt9vHlqx5VX4tFexwH1d4NSjZRC24HcoMmAfAYNWN5S6U2yaHpfbMWwzaVOlnMbhVbwZiOx72wK2s1y3o70huJrsiRoneWIxDWukDctjsDfmdj9e9SdHONKsy2krXFtMpEQdJmkRnXs4KTBgpYjbYjuyMjMwi5pyj2OfFrMOVJxlzt8zp1FZWLqMbGKfHjmJiPeNSk/BR7q+WnSaF3MbExSKcMkmBg4BwGBKMcEHCseYqDqNaiiigCiiigCiiigCiiigCiiigMvQDfZIGpYMA94DPuPjoH1VNf8VWIhcM8jezGgyzee5AVfnMQB41m8UvGju8RgGWSJEjB5Z1uSxx8lVBY+OAOZFeo2FuTFApnuXw0jMce5pXwdI56VAPgowCQBNJZyyjVcSdVGBkxxMRt8+bZiMfm6feais+JwRjTawu4zuYY+yT49Y2lWPnqNWE4HrYNcv1zA5CEYjQ92I+8j85yx8Mcq1cUBlHjbD2rW5A8dMbfZHIx+yprbjsLtpD4f8AMcFG/VcAn4VfqK5tEkUrIiup5qwBB+BoCWorkNobRjVg6c8tWNvtrNHDZYN7d9Sf5mViQPoSbsnuOoeGmrFjxlJG0ENHKOcT4De8YJDj5ykigIujWn1SLQCMLhgeYk/nNXz9erVnvzXJ+mp6/i0ieLxxfYoP3musXfDGVzNbkLIfbRj2JcDA1YzofGwcDONiGAGOTT6v5aBkjaNmuUbS+M4LrjcEhh5gkVjm4R73sOSjlnLv0uvsP3GRmfSOQCoPq/502RppAA5AAfVSpdf5Wc/5xfvFN1eZ7O3y5pPnq/Jw6vaGNen4OY+kq+L3Sx90aDb5zbn7AKe+jnChb20cY54yx8WO5+3b3AVzjpb+VH1ctcX1YSutV6kN5NnyugXXqc2R8p1+v4CiisPplLKto3UBy5ZRlM5Azknbfux8a0bpWetln4cHOro3KK5JH0yvotmdvdIg/iAa07f0oTD24Y2+iWX781RZEeZH2xp3tK18V+B8s+ExRMzRxqrOSWIG5JOTv4Z7uVcw9KHD+rvBIu3WqGyNu2pxkEcjsppmtvShEfxkUi/RIb+ysb0n3iypaSJnDrIwyMHB0Y2r0PZ014yiu9merz4MunfgtbU9tu/+zRluJ1tYpobifVJDq0lhIC4X/Wqx592aaOB20RtI1TEkbLkk9rWW3YtnmxYknPeTSvw/8nWefzX+rVtWX0ylNtBay27GGV2k1OnZLgctY5P+kDXiPM4a3NhfC3Xpx+T6nSaWWqw4umuqS/Zv9h8/wbhH4vrIvKKR0X4IDpH1UfyPIB2bucfSETD7Y8/bWR0W4zdyWcczqk+rVkLiN8BiuRk6HO3LsVpp0lDjMUFxKBkHCBcMCQw/CsmSCCDjvBruTtWcmTG8c3CXKdfQmjtbofz8TfShOfrWUD7K+v60OXq7e/Wv96oE47MT/kF0PMtbD/36+T8VnA1NFDCv500w2+CKR+1UlCSS+uUUloISAMkicjAHM9uMAfXVSDpYzCM+qT/hSRHhoe1gFs4MgIXSpIJxsR41nT8QWbtFmugpzgDqbVMY3eRyeswfN/JRU9tDJcszA7OuhpwCqrGcFkt1PaYnvmOBsMZwAoG9wnjEVzGJImyNsgggqSM4KncbHPmDkZFXaXuPkWapcxrhYurilUcjAWC8vGMnWPLWPlUwA0B9ooooBV6Q36QXYkLJ13UGOJXOAWklQD4ZAz34Bx31v8M4csMelckklmY83c+0zHvJP1bAbACqHCbZZTctIqtrlaMhhkaI8RgYPMZDNjxc16XovEn4lpYPKKRgv9W2UH6tAbFFZR4ZcD2btj9OKNv3AlBsbk7G5UDxWEZ+GpyPsNAatfC2OdZf8gBvxk9xJ75Cg+qEIK+DonaZybeNz4yDWfrfNAXG4pCDgyxg/TX+2vl1aRXCYcK65yCDyI5FWXdT5gg1COjlqOVtB/VJ/dqM9FrXOVgRD4xjqz9ceDQHkrPbjs5uIx3EgSqPI7LL8dLebHn8uLe2vkAPaKHIOCskLjkcEBo2yO8b47xXp+AEfirm5j/TEg+qZXrNv+j102GE8LyLsshiaOQDw6yN8EeKlCp8KEp1uitxXh1xE/WEdeuxLoMOMY3aMe1y5p+qKaLHiEcy6o3DDvwdwfAjmp8jS7BxXiUK4uLOKfH85by4yPOORQc/RyPdyrw/Gbedx1ttPHMNsgASL5Dq360j4Yrnx6eGKcpR/u5NJ5ZTilLsYHpLsCtyso5SJjPzl2+4injozxYXFsj57WNLjwYbH6+fxpd4taxToInvZFGQQJ4sFSPBmRG8tyag6P8AB7i1kJtpra6jb24w+hj4Ee0NXvIH3jRJqVniw0+XDqpZIq4S59GP1FZS9IkBxMskB/1q4X+sUmP9qtRWBGRuD31oeqfGQEYIyPA1nXXRq2k9qCM+YUA/WuK0WcAZOwHfSP0u6dqFaG2bLHIaQclHeFPefPu+6smktzk1WXDih1Za+HmKXHbeM3bR2q4XUEUZJy3I4z87b4V76fTjr44FORbxJHt+djJ/hV3gNuLSI3045ZECHm7nv+iB3+8+GaXQ/hxurwzS7pGTNI3cWzkD4tvjwBrv9nQ8NS1E9kkfN48cpLpSqWR8eS/n2Q33UPVxW8J5xxKD9IgZ+6lj0mz49Vh/MiLn9Mj+6aa4VM9xvyZsnyUf8tq5/wAalPEOKMqbiSQRIR3IvZz7sAt8a+U00nny5dR/k6X8+h+t+y8Kxzinxji2/pX5OqdB7Ypw63U8+rDfrEt/Gpp7SSBmkgy6MSzwEjmd2aIn2WPMqeyx/NJJOpDEFUKNgoAHuGwr3XupUqPmM2TxMkp+bb+pi38huYA1u7dlssmpo2bAOqNm2aJskHu3AB2JrKuLaHqhLbxBXVwJnePrZ4VwdXZkJJYHHiNJLANtndvuE5frYm6ubYasZVwOSyL8oeB5r3HmDlXF8jOWZ0tbyMDKsw0yJvgHl1sROcMMMpzyOQZMi/YcDhOmUu1y3tLJI+vzBQDCJ71UVsUnWfGsHrbeKU6m/DW4jYpqz2nilICAn2skhX79LZq1J0slc6be31t4dYDj3mLVGv6Tg+VAaHSwj1OQEZB0rjxLOqgfWal6On/Fowfk5TPkjFB9i0uXU108g9ZeERw4nkihUkZU5hQyucs7SAHCqNl79Qy08JtDFBGjbsFGo+LHdv2iaAuUUUUAu2l48U1xFHC8p6wSAhlVV6xVYhmY5zq1HABOGU99aCetNz6iPyGuT7exWV0f4/FpdpC8bTSPIDIjKrITpjKuRpI6pU7/AICmG3vEk9h1f6LA/dQFJbW5znr4j5dQf4S5ry1zdJzhilH+rkKt+rIMftVq0UBlf4RIv41JoT8+M4/XTUn7VfZekcOdMbGZ/wAyIaz8cbJ72IFR8QkeeU28btGqgNNIhww1eyiH5LEAktzUYxuwIv2HDo4EEcSBEHcPHvJPNieZJ3PfQFRJ7p+UcUS/PYu3xVMKPgxrzLw65Y/5VpHgkKf+4XrWooDFPB7nuvpPjFAR9iD76mjtrpR+Ohc/OhK/asn8K1KKAyvXLlPbt0kHjFIM/qyhR+1UU/F7eQaLhCgPyZ4yF/WYFD8DWyTWY3SODJCl5PHq45JB+sikfbQEUfBl0hraeSMY2CuJEP6MmoAfRIqG84TIxy8FncebLob4ZDj7RUDGyZiVZraQ/KAeAk+YYKr/AKQNX1Nyigq0dynPfEbkd2Cv4Nz8EFAZggiT2oLy3/o2kZf+A7DHvAqlb2MaZ9V4m8IJ3jkEWkH5qsqFPPHOme043G7aDqjk/wA3INLfDOz+9SRV50BGCAR4GhDVqmc94l0Qvpxn1uKde4FnUfUoZar8M6GyQ5ee1kmZfZjjeLQx7tRd1Yjy0/Xyp6k6N2zbm3iz4hAp+tQDXn/ByIeyZl+jPKPs11Xojd0cT9n6dz63Hf4t/q2cv45Y391MGmt5UX2VAQlI18gmrbxPM491M0Tx28C28KT6fakcwSgyP+py/sFNJ4D4T3I/3pP7wNfP5Db/AEq5/Wj/AIx1prJy1WHwW+mPpt+tm+lwQ02V5VvL13/An8U4k6WjrbRTvPL2CRDKOrTv3KAZPLbx8qzOgPB5beczS2dyzBdMahFXn7RJkdQNth7zXRP5CPfc3J/TUfuoK+/4Pr3y3J/38g/dIrlxaeGKKjHhHsf8jlWKWJJe9y+/w547cEcV5dvyt44h4yS6m/VjUj9qq93ekH8JfRR45rGqav8AiFz+zVv/AAXtj7Uev+kZpPskY1dtrKOIYjREHgqhfuFdB5wuaIpPZS9uvNmdEP65jjI9wPuq7ZcLlUHq4rW1B/MXW3xwEGfr+NaV5xaKLaSRQfzebH3IMsfgKyb/AKRuMYTqUbOHlVmYgAkkQR9oKBuS5XHhuKAnueEQquu7kaUDvmYaP6tQI/2SaqXXSLcJHmCMqSJHjYtpG2ViC9ld9mk0j5rCiGa3Vw6s97cY7LDD4z4EYigHn2fjWrw2zfW002nrHAXSuSqIuSFBIGo5YktgZ222oDP4RYLJpKBhbo2tS2dU8v8AnWJ3Kg+znmcHkq5YaKKAKKKKAxYLOe2QJFomiUYVGOh1QDAAcAq+BsMheW5POq8slnI3+MQLG/8Arogv1SYKn3hjTFRigMaDgluy5ieQDuMc8mPsfFQcStmgTUtzclmKokeqI63Y4ABkjY+ZPcAT3Vfn6O2znLQRaj8oKAf1lwa92fBIYm1JGA2MajkkDwBYkge6gMHhlpOsskbzyRyuet9mJ1k2VSVbq19kBQVIBG3MHNabWMw53pHvji/srRvLCOUBZY0kAOQHUMAeWcEc8H7arDo5a/6NB/VJ/doChIXHPiCD3pD/AG1Ebw//AFKH9WH+9WwnBYBygiHujX+yp0s0HJEHuUf2UBgG8PdxKD9WL+/VeS6uGbTBcmc9+iGPSvvkZgufIZPljemsIPCvVAK8HDbyZgly6iDm66V1SAckypwFPyvEbd5pnVAAANgNgK+0UB8K551lv0eRSWgLW7c/weApPzoyCje/APmK1aKATpb95Y9Fy8YbcPG1nKyhgcZB1kEZGQw7iDXyxu2iBA4hlc7LJbSHSPAMzaiPpEnzpyooBVl45IMabgOPlMlqxEY5anPWbDPhk8zjAJFj+Um/0+3/AKof/tpioxQCvLxKYkLDcJO5+THCMAeLOZdKD37nuBqGG5uEkMd1eRxNpDoQsYVlJIIBcDLKRvjuZfGm6vLIDzANALjXagZPEx8Bb/YNJJ9wqOG/yxD3dzFsCpkigQMpyMjVF4jk2Dy23FMwiHgPqr3QC1PeKB2b64lbuSJYHYnwGmDA95IA7yKmsujCPDm6RZJ3BLuwVmXOcBWAAXSpC9gKMjON638UUAvcN4bPbr1cUNsMYBmyVL4HNo1XJbxy/wAa0rDheh2kkcySsMasYCrnOlF30rnc7kkgZJwMX6KA8qgAwBgeAr1RRQBRRRQBRRRQBRRRQBRRRQBRRRQBRRRQBRRSnxrpLcG89Tso4zIFDvJJnSgPLYe8fXyqG6NsOCWaVR7K3eyS9RsopW4Jx+6F16reRLqK60liDaCN+efZ5Hw3GMbivHG+ktyt8LW2ihcmLrMyFh3kHce4VXrVWbf0WTr6NuOq7VV52NlFKNr0uuIrqOC+gSPrto5I2LKW5YOfPA8sjbBzWj0m6VpaBV0mWaTaOJebHlk+AzU9aqyHo8qnGCVuW6ppp/Pjbv5G7RSik/F3GvRZx/6ti5PxIOM1LwTpg7T+rXkPq859jfKSfRPj8Tn37VHWi0tFOm4tSrmmm1/PSxpopb6XdI5bZrdIUjdp3MfbJAB7ONx5ms/iHSy9tNL3dtD1JYKzxOSVz5N/150c0hj0OXJGMo1710rSbryQ6UUt31/xDWxghtWh5ozOwJXGckCsvgvSbiN1CJYoLXQSQNTuDkHB2p1omOinKHX1Rrb+5bX5jxRUcJbSNQAbA1Acs43x5Zpei6TSJxE2k6IquuqCQZ7ffg52zzG3ePMVZujnx4ZZOrp7K/kvIZaKwelvSM2sadWoknlcJHGc9o535b4A+0iqvGel7QGOBIxPeOoJjTOlTjcknkPDy3OKhySNMeky5EnFc39uX6JefA0UUo9bxfGvRZePVZfPu1Zxn41b6N9LuvdoJ4zBcpzjPyh4qe//AKO4opLgtLRzUXKLUkuad1/r14GOil+76ROnE4rQKuiSNnLb6gRr5d2OzTBUp2YZMUsai5d1a+H8QUVgcA6QvPc3cTKoEDhVIzkg6uefd3Vk2nSe+nluEt4bYrDK0eXZwTgnHLyFV60brRZG5J0qSbtpLfj9R1opb6NdKJJppbe5iEM8QDYByrKcbg/EfXXyrJ3wYZsMsMumf558mMtFFFSZBRRRQBRRRQBRRRQBSVx/g91Bem9s1WXUgWSI7EgY5ePIHbcEcjmnWlKTpkYL+WC80xxEKYJMEAjv1Me/fHgNPnVJ13O7ReKpSeNKWztPutr9fXYn6P8ATiO4k6mSN4Lj/NuOff2Scd2+CBt41h9IOJ+r8bSQRSS4tsaIxlty2+PAV84jepfcVtPVe2IDqllXOkLkEDPfyI/T99X5j/8AECf7KfvNZttr5npwxY8U3Lpq8cm4t8fPndb+ZTuOv4ld259Wkggt36xmlGCxyDgD9ED4k1Y4EnXcavJH3MKokYPyQRgkfb+sad6SekNtLZX3r0MbSROoS4RdyAMYYD3AfVvzyLONbmGDUeP1YYpR91xj9U3u+8t19h3pK9KtuPVFmG0kMiFG79zuPsB/RFasHT6xZNXrMY8myGH6J3+ql3iN03GJo4oVcWcba5JSCOsI5Bc8+8fHJxgZTkmqRnodPlw51lyRcYx3bar5fF8UTdPpz1nDnClm64NpGxY9g4Ge88qq3/F5uMQ9Rb25jjLjrJXZezjfGkb5/wCvMaPT3a54aP8A7gfelQdIbZuG3Pr0CkwyELcxjuyfbHhv9p+carLl+R3aeUfCxUl11Jxu6vqe3NX5X3HRYAkOgclTSPcBilj0Wfk5PpyfvUyxXiSw9ZGwZGXKkd4Ipa9Fh/8ADk+nJ+9V/wC5Hlxv+ly3z1Q/SY30vdNeAG5t8x7TwnrImHPUN8Z88fWBTDXmTkfcau1ao5MOWWLIpx5QjdDle/uPX5xgIoihTuDY/CN9ZOPf5Cvfo+QST3tw+8jTNH7lHd5dw/RFWPRYf/Dx/SSffVK5MnC72WbQz2dwdTlRkxP4keGSfgfEb4rZKR7mV9eXPp4bOlGK9Ivher59WPtI/T6MR3VjcL+MEyxn5ykjb7SP0q2D09sdGv1qPHhvn9XGfsrCtOs4pexT6GS0tzqjLDBlfY5A8MgfAeJ2vJpqkcmjw5ME3lypxik7va7TVerZPxL/AOYLb+gf7padqRumitbX1tfaWaJAY5cDOkHO/uwx+I862Jun1isev1hCMZ0jJY+Wnnn30i0m7I1GHJmx4ZY4trprbfdN7fczehf+X8S/pl/9dYHCulfqU94WheRZLpgGUgAN2sA55Ejf4Hwph9Hls7es3UiFPWZdaqeegZwf2seeKodF+FR3J4nDIMq1ww8wctgjwIO9Z70q9TvcsayZvEVxSxp/LpT48maXRrhU8l7Le3EfUlkEccWQSF23Yj3fafKioOh/GHglPD7s/hE/Euf52PuAzzIHLyBHyaK1hVHla9TWX3qqlVcV2r+cjrRRRVzgCiiigCiiigCiiigCkvjPpG4SHeC5lRmjZlZGhkYBlJB+QRz7xTpXFvSD6I1RLy/9ZYnMs/V9WMbsW06tXnzxVZXWxaLp2N9r6VODxLpjnVF8FglUfUI627DpdZT28l5HIGih1B5OrYFdIDNsV1HYg7V+c+hHRgcQvVtjIY9Su2sLqxpGeWRXZpOhY4ZwK/hEpl1RzSaiunGYwuMZP5v21SMmy0ubvc0f++Hhf+lf8Kb+5V7hPpI4dcuI4rqMudgrBkJPgOsAyfIV+fOgnRheIXq27SNGGV21KAT2QDyNHTromeHXhg6zrBpV1bGDg55gHYgg8vKq9cqsjpR+m5eB27NqaCFm8TGpP1kVV4/0otbBENzIIlY6UGljkgZOAgJAA+HKqfo64q9zwu2llOXKYYnmxVmTJ8zpz8a4/wCnTj/XcQEKnK2yaf8AePhm+wKPga0bpWieqUtmzrXCvSHw68nSGKZXlOSgMbjcDUcF0ABwM8+6mh0BBBAIPMGvypeW8vDL9Dv1kJhmHnlEkI925X66/U1ndLLEkiHKuqup8QwBH2GkJXyVewr3fpP4ZbyPC84Ro2ZGURSYDAkMOymDv4VucS4zb2dt18rCOEadwp+UQB2VGdyR3V+Y+nf5Tvf9om/fau3+ln8gv/8Aj/vpVVNuyWjc4F6Q7G8l6m3uA8hBYKUdcgc8a1AJ8vfW9eXSxRvI5wiKzscE4VQSTgbnYV+QrG9eGRJYmKvGwZWHcw5f/wA796/RVh0wTiPBLiUYEgt5llQfIfq2z+ieY8vcamM7IcaL3A/SNw64lSC2mBd86UEUi5IBY7lABsDV7pH00tLEot1L1ZkBKjQ7ZAwD7CnxHOuAeiX8sWvvf/y3pu/7Q3460+hL+8lQpvpslrcbP+8TgWrVqh1ePqz5+vqqauGdK7a4tnuYZNUEevU+lhjQMt2SATgeArhfQf0eW17a9dNeiB9bLo/B8hjB7TA75+yupcP6NR2PBLqKGbr0MVy4fs8zGQR2SRtikWyZycuW2Sn0v8KIwbnY/wCql/uVHwvpbwSaUCJ7USE7aourJPkXQDNcH6G8BF7ew2zOUEhYagASMKzcj7qvekLoX/Jl0sIl61XjEikjBxkqQQCRzHPzqvW6ui0W47RbR+oqTuOek7h1lI0bSapM9tYU1EH5xHZB8ic1h9Hek056MST5YzRRTIr757BKq2fELjfxWuO9DuHW094kd5MYYSGy4IHax2QWYELk95/jV5T4ookfoLgXpG4dfOqpKolz2UlXQ2e7SW2Jz3Kc0Uv9GfRFaxXsV1BcddBHqZUJV/wuwU60wCBknGM5C19q0b7lWzptFFFWICiiigCiiigCiiigClj0mfki8/oWpnpd9Ils0nCrtI1Z3aJgFUEknwAG5qGDiXoW/LMX9HN+7Xb/AEg/kq9/2eX901x/0Q9H7mLi0by288aBJQWeNlG67bkYrsfTqBn4ZdqilmaCUKqgkklTgADmazh/5LS5PzDwe8nhkaW2d0eNCS6c1QkKx92SM1rdGeENxW/CXF1okk3MkmWZ8fJXO2rTyBwNvhTJ6Jui044iRc2syxPBMjdZGyqQwAwSR3jNZHSn0d3djelbeKeVFIkhljRmIGcrkqNnUjHwB76zSdWXs/QiRQ2FlhezDbxHn+ai53PeTj4k1+Xba9We+WW7YhJJusmIBJ0ltTYA3PhXVelXSe8vOCLF6pcLcyOI5lEL+wvbLDb2WIUY+kO6sD0cein1szG+juIVQIEGDGWY6ifbU5AAH61Xlu0kVWxQ9LHSK0vriKe0diwQxyAxsnsnKEahv7TD4Cul+hHj/X8N6lj27Zur/QPaT+K/o1i9K/QhbxWc0lobh50XUilg2rBBI0hASSucY78Vi+hu2urTiGmW2uEinQozNE4CsvbQkkYHIj9KitS3GzQkdO/yne/7RN++1dv9LP5Bf3W/76VyPpp0Yu34jeMlrcMrTzFWETkEFzgggbiux+k+xkk4I8ccbu/4DsKpLbMmdhvtURWzD7HI/Rd0dS/luraQ4D2xKt+Y6yRlG+BPLvBI76z+GX83C7ueGUEBkkt50HerKQrDxwSHU94J8adPQfwO4h4hI00E0amBgGeNlBOuM4yRzwD9VNHph6Aetw+swITcxDdVG8sfeMd7LuR8R3ioUX02Te5yz0Sfli197/8AlvTd/wBob8dafQl/eSsL0X9HLqPi1s8ltOiAvlmjcAfg3G5IwN6afTvwaeeW1MMMsoVJclEZsZKYzpG1EvcY7iJ0X9F91xCDr4DBo1MnbdgcrjOwQ7b+Ndi4R0dksej81vNo1pDdk6CSO0JGGCQO4+Fcb4YnGLZOrgS/iTJbSkcgGTzPs89q6z0Ra7l4FdC7E7Tst0oEobWQY8KACMnflVoUQzg/CLiaOQSW7Mssas4ZeaqFOoj9HOfLNanBraTil+kdzdaXlIXrZcsTjko7snfA2Gffvv8Aow6MXKcUgM1rMseJAxeJguDG64JIxg5xv41D049GtxZ3hFrDNLC3biaNWYpv7JKjZlPI+GDzzWai6stZ3vhXR2G2sltVGYVQodXygc6y3dvkk++uTcZ9BOsdbw65SSJhqRZDzB3GmVchh4Ej3mmG2veIcS4LLBoeC8UBHMqMnXx430scBWYdk9wOeQYEcz4dxni/DFMKC4hUk9hotQB7ympSB+jtWsmu6KqzN4Jxu54VeHSWjeN9MsWeywBwysBse/B7uYord6G+ji74hdCS5SVIdfWSyygq0m+ohQwyxbvPIA+4EqsVKtiW13P0fRRRW5mFFFFAFFFFAFFFFAFZHHeksdrp1pK5bO0aFsAd58BWvUN3+Lf6Lfcah8bGmJxU11q19CrwPjSXUImi1aCSBqGDscHbJq1d3axRtI5wqAsx8ANzSz6L/wAmx/Sk/eNUum101y0ltGcRQRNNcMO9gpaOP4kBj5DyqnV7tnc9Inq5YVtFN7+ST/XsvUbODcQ6+3jmxp6xQ2PAHcfZVmaYIpZiAqgkk8gBuSayehn5Ptv6FPurN9J1yU4e4U46x0j+BOT91T1VGzFadZNV4Mdk5V9yMekqLOrqLgW+cesaOxzxnxxn4+VMt3xOOOEzO4EQXVr5jB5Yxzz3Y55qvNwpPUzBgaOq0Y8tOP8AnSv0O4ct9wiOGctpVyvZOD2Gyoz4b/ZUXJOjoePT5IeJFOKjJJ92073+O3wLf/eRGBra2u1hP88Y+zg8jz5U121ysiK6MGVgGUjkQdxS90o6R28UUluTrlaMosCglm1LhRjGAKudDeGvb2MMUntqvaHgSS2PhnFIt3RTPix+CssYuLukm7tVzv5fTcs8c47FaRdZM2BnAAGSx8AO81gw+kaMMont7i3RjhZJEwvlk9321scY6PLcT28jMcQMz6MZDEgYzvtgjNZnpKnQcPkVhlpCqRr3l8gjHngGknJWy2lhp5uGNxblJ03ddO9bbb7bvsb/ABHikcETSysFRRkn7sY5k92KXrP0hRs6CWGeBJDiOWRcI2eW/dmszpRbt1XDLST5ckSyeegKCP2jW36QbMPw2cEeyoceRUg/dkVDk967F8WnwR6IzV9bau6pXSa89/PsWeO9LIrRgrpMxI1Hq4ywUfOOwHf9VSL0liNmLoCQxkAhQuXOTpA0g881QhuzLwbW25a0bJ8T1ZB+6pugH5NtvofxNSm2zKeHHDF1NO4y6Xvzz6bcepLwDpXFdu6RrKrRhSwkTT7WcbZ8q26UuA/lfiH0bf8Adptq0W2tzHV44Y8lQVJqL8+Yp/uFfK+0VY5AooooAooooAooooAooooAooooAooooAqG8/Fv9FvuNTVHcDKN7j91CY8oS+g08icGDQoZJQZdCbbtqIGckbDmfIVlQteW9lPG9ixMiyvNO0qZLMDqbA7gO7ypu6E2qx2aKgwAX2yT8o95rS41GGtpgeRjcH3aT4Vio+6vgezPWKOomuhNSne93ztw0YnQG8kayjEsXVokaBHLA9YuN2x8nl3+NQekePruGs8RDhGSTKkEEA4JBHhnPwNaVraL/Jgjx2PVyuMnloI586h6D2aDh0SheyysWB3zqJzz8fCpq10+hm8kYZXqoria27d+9+hdm43H6ibjUNHVa85+by9+dseNLPRTiS8P4TDJOr4kcnsjONZOknJGBgZ+IpYj4TH/ACn6rhvV+tP4LW+n6tVdX4jw6OWFopEDRlcae7bljHLGNscqiLct/I21GPFpYxxO3GbUn2db0u++7spdIeGW81vIZlQroJ6zAyMDIIbuqh0B4ix4ZFJO+Mahrc47IYhck/VnyrmPD4+suUt3aRoNYHVmR9OM+GrauodN+Hx/ybImkBECaVGwGkgDlUKV3I01GlWBQ0spN9Uk7rhcbb8u9/gb15xCOKJpZHCxqNRY8sfx8vGlbgljJe3AvbhSsaZ9VhI5D/OMPzjsR8PAVV6XWStb2sRB6sICF1MBlVUDODvgE86VzwOLwb+sk/vUlPcjSaWHhNqTUnaurpcbbrd9/TYb/SJ+DeyuD7ENwNXkG0n/ANP21d9IN+qcNlOQesARcfK1EcvHbJrUTh8ctmsUihozEoKnPIKMb887c+dc16DWCSX+iQF0h1GNWZiEIO2ATiplafxI0sYTxqcr/wClt/FXa77b/YeUsjDwcxtsy2rAjwPVnP21J0A/Jtt9D+JrT4xGGt5geRjcH3FSKrdFIAlnCqjAC7Dc958aulUvkcE8vXp5Xy539mZHAfyvxD6Nv+7TbWBwq1UcQu3A7TCLJyd8LttyFb9IcfUz1clKaa/xh9ooKKKKucgUUUUAUUUU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http://www.thedrum.com/uploads/news/old/18295/master.Commonwealth_game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73" y="457411"/>
            <a:ext cx="1824137" cy="1787655"/>
          </a:xfrm>
          <a:prstGeom prst="rect">
            <a:avLst/>
          </a:prstGeom>
          <a:solidFill>
            <a:srgbClr val="FF6600"/>
          </a:solidFill>
        </p:spPr>
      </p:pic>
      <p:sp>
        <p:nvSpPr>
          <p:cNvPr id="4" name="TextBox 3"/>
          <p:cNvSpPr txBox="1"/>
          <p:nvPr/>
        </p:nvSpPr>
        <p:spPr>
          <a:xfrm>
            <a:off x="4716016" y="2165627"/>
            <a:ext cx="4248472" cy="1938992"/>
          </a:xfrm>
          <a:prstGeom prst="rect">
            <a:avLst/>
          </a:prstGeom>
          <a:solidFill>
            <a:srgbClr val="FF6600"/>
          </a:solidFill>
        </p:spPr>
        <p:txBody>
          <a:bodyPr wrap="square" rtlCol="0">
            <a:spAutoFit/>
          </a:bodyPr>
          <a:lstStyle/>
          <a:p>
            <a:r>
              <a:rPr lang="en-GB" sz="2000" dirty="0" smtClean="0"/>
              <a:t>Posters were displayed round school to raise awareness of Commonwealth </a:t>
            </a:r>
            <a:r>
              <a:rPr lang="en-GB" sz="2000" dirty="0"/>
              <a:t>D</a:t>
            </a:r>
            <a:r>
              <a:rPr lang="en-GB" sz="2000" dirty="0" smtClean="0"/>
              <a:t>ay 2014.  Each poster highlighted interesting facts about Commonwealth Countries &amp; the upcoming Commonwealth Games in Glasgow!</a:t>
            </a:r>
            <a:endParaRPr lang="en-GB" dirty="0"/>
          </a:p>
        </p:txBody>
      </p:sp>
    </p:spTree>
    <p:extLst>
      <p:ext uri="{BB962C8B-B14F-4D97-AF65-F5344CB8AC3E}">
        <p14:creationId xmlns:p14="http://schemas.microsoft.com/office/powerpoint/2010/main" val="366253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4221088"/>
            <a:ext cx="1866900" cy="2343150"/>
          </a:xfrm>
          <a:prstGeom prst="rect">
            <a:avLst/>
          </a:prstGeom>
          <a:noFill/>
          <a:ln w="9525">
            <a:noFill/>
            <a:miter lim="800000"/>
            <a:headEnd/>
            <a:tailEnd/>
          </a:ln>
        </p:spPr>
      </p:pic>
      <p:pic>
        <p:nvPicPr>
          <p:cNvPr id="2" name="Picture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sp>
        <p:nvSpPr>
          <p:cNvPr id="47106" name="WordArt 2"/>
          <p:cNvSpPr>
            <a:spLocks noChangeArrowheads="1" noChangeShapeType="1" noTextEdit="1"/>
          </p:cNvSpPr>
          <p:nvPr/>
        </p:nvSpPr>
        <p:spPr bwMode="auto">
          <a:xfrm>
            <a:off x="1403648" y="4509120"/>
            <a:ext cx="2019300" cy="1934269"/>
          </a:xfrm>
          <a:prstGeom prst="rect">
            <a:avLst/>
          </a:prstGeom>
        </p:spPr>
        <p:txBody>
          <a:bodyPr wrap="none" fromWordArt="1">
            <a:prstTxWarp prst="textPlain">
              <a:avLst>
                <a:gd name="adj" fmla="val 50000"/>
              </a:avLst>
            </a:prstTxWarp>
          </a:bodyPr>
          <a:lstStyle/>
          <a:p>
            <a:pPr algn="ctr" rtl="0"/>
            <a:r>
              <a:rPr lang="en-GB" sz="3600" kern="10" spc="0" dirty="0" smtClean="0">
                <a:ln w="9525">
                  <a:solidFill>
                    <a:srgbClr val="000000"/>
                  </a:solidFill>
                  <a:round/>
                  <a:headEnd/>
                  <a:tailEnd/>
                </a:ln>
                <a:solidFill>
                  <a:srgbClr val="000000"/>
                </a:solidFill>
                <a:effectLst/>
                <a:latin typeface="Arial Black"/>
              </a:rPr>
              <a:t>Are you</a:t>
            </a:r>
          </a:p>
          <a:p>
            <a:pPr algn="ctr" rtl="0"/>
            <a:r>
              <a:rPr lang="en-GB" sz="3600" kern="10" spc="0" dirty="0" smtClean="0">
                <a:ln w="9525">
                  <a:solidFill>
                    <a:srgbClr val="000000"/>
                  </a:solidFill>
                  <a:round/>
                  <a:headEnd/>
                  <a:tailEnd/>
                </a:ln>
                <a:solidFill>
                  <a:srgbClr val="000000"/>
                </a:solidFill>
                <a:effectLst/>
                <a:latin typeface="Arial Black"/>
              </a:rPr>
              <a:t>drinking 2 litres</a:t>
            </a:r>
          </a:p>
          <a:p>
            <a:pPr algn="ctr" rtl="0"/>
            <a:r>
              <a:rPr lang="en-GB" sz="3600" kern="10" spc="0" dirty="0" smtClean="0">
                <a:ln w="9525">
                  <a:solidFill>
                    <a:srgbClr val="000000"/>
                  </a:solidFill>
                  <a:round/>
                  <a:headEnd/>
                  <a:tailEnd/>
                </a:ln>
                <a:solidFill>
                  <a:srgbClr val="000000"/>
                </a:solidFill>
                <a:effectLst/>
                <a:latin typeface="Arial Black"/>
              </a:rPr>
              <a:t>of water</a:t>
            </a:r>
          </a:p>
          <a:p>
            <a:pPr algn="ctr" rtl="0"/>
            <a:r>
              <a:rPr lang="en-GB" sz="3600" kern="10" spc="0" dirty="0" smtClean="0">
                <a:ln w="9525">
                  <a:solidFill>
                    <a:srgbClr val="000000"/>
                  </a:solidFill>
                  <a:round/>
                  <a:headEnd/>
                  <a:tailEnd/>
                </a:ln>
                <a:solidFill>
                  <a:srgbClr val="000000"/>
                </a:solidFill>
                <a:effectLst/>
                <a:latin typeface="Arial Black"/>
              </a:rPr>
              <a:t>every day?</a:t>
            </a:r>
            <a:endParaRPr lang="en-GB" sz="3600" kern="10" spc="0" dirty="0">
              <a:ln w="9525">
                <a:solidFill>
                  <a:srgbClr val="000000"/>
                </a:solidFill>
                <a:round/>
                <a:headEnd/>
                <a:tailEnd/>
              </a:ln>
              <a:solidFill>
                <a:srgbClr val="000000"/>
              </a:solidFill>
              <a:effectLst/>
              <a:latin typeface="Arial Black"/>
            </a:endParaRPr>
          </a:p>
        </p:txBody>
      </p:sp>
      <p:pic>
        <p:nvPicPr>
          <p:cNvPr id="5" name="Picture 4"/>
          <p:cNvPicPr/>
          <p:nvPr/>
        </p:nvPicPr>
        <p:blipFill>
          <a:blip r:embed="rId5" cstate="print"/>
          <a:srcRect/>
          <a:stretch>
            <a:fillRect/>
          </a:stretch>
        </p:blipFill>
        <p:spPr bwMode="auto">
          <a:xfrm>
            <a:off x="3563888" y="4400550"/>
            <a:ext cx="2857500" cy="2457450"/>
          </a:xfrm>
          <a:prstGeom prst="rect">
            <a:avLst/>
          </a:prstGeom>
          <a:noFill/>
          <a:ln w="9525">
            <a:noFill/>
            <a:miter lim="800000"/>
            <a:headEnd/>
            <a:tailEnd/>
          </a:ln>
        </p:spPr>
      </p:pic>
      <p:sp>
        <p:nvSpPr>
          <p:cNvPr id="47107" name="WordArt 3"/>
          <p:cNvSpPr>
            <a:spLocks noChangeArrowheads="1" noChangeShapeType="1" noTextEdit="1"/>
          </p:cNvSpPr>
          <p:nvPr/>
        </p:nvSpPr>
        <p:spPr bwMode="auto">
          <a:xfrm>
            <a:off x="6372200" y="4437112"/>
            <a:ext cx="1708026" cy="2016224"/>
          </a:xfrm>
          <a:prstGeom prst="rect">
            <a:avLst/>
          </a:prstGeom>
        </p:spPr>
        <p:txBody>
          <a:bodyPr wrap="none" fromWordArt="1">
            <a:prstTxWarp prst="textPlain">
              <a:avLst>
                <a:gd name="adj" fmla="val 50000"/>
              </a:avLst>
            </a:prstTxWarp>
          </a:bodyPr>
          <a:lstStyle/>
          <a:p>
            <a:pPr algn="ctr" rtl="0"/>
            <a:r>
              <a:rPr lang="en-GB" sz="3600" kern="10" spc="0" dirty="0" smtClean="0">
                <a:ln w="9525">
                  <a:solidFill>
                    <a:srgbClr val="000000"/>
                  </a:solidFill>
                  <a:round/>
                  <a:headEnd/>
                  <a:tailEnd/>
                </a:ln>
                <a:solidFill>
                  <a:srgbClr val="00B050"/>
                </a:solidFill>
                <a:effectLst/>
                <a:latin typeface="Arial Black"/>
              </a:rPr>
              <a:t>Are you</a:t>
            </a:r>
          </a:p>
          <a:p>
            <a:pPr algn="ctr" rtl="0"/>
            <a:r>
              <a:rPr lang="en-GB" sz="3600" kern="10" spc="0" dirty="0" smtClean="0">
                <a:ln w="9525">
                  <a:solidFill>
                    <a:srgbClr val="000000"/>
                  </a:solidFill>
                  <a:round/>
                  <a:headEnd/>
                  <a:tailEnd/>
                </a:ln>
                <a:solidFill>
                  <a:srgbClr val="00B050"/>
                </a:solidFill>
                <a:effectLst/>
                <a:latin typeface="Arial Black"/>
              </a:rPr>
              <a:t>eating your</a:t>
            </a:r>
          </a:p>
          <a:p>
            <a:pPr algn="ctr" rtl="0"/>
            <a:r>
              <a:rPr lang="en-GB" sz="3600" kern="10" spc="0" dirty="0" smtClean="0">
                <a:ln w="9525">
                  <a:solidFill>
                    <a:srgbClr val="000000"/>
                  </a:solidFill>
                  <a:round/>
                  <a:headEnd/>
                  <a:tailEnd/>
                </a:ln>
                <a:solidFill>
                  <a:srgbClr val="00B050"/>
                </a:solidFill>
                <a:effectLst/>
                <a:latin typeface="Arial Black"/>
              </a:rPr>
              <a:t>5-a-day?</a:t>
            </a:r>
            <a:endParaRPr lang="en-GB" sz="3600" kern="10" spc="0" dirty="0">
              <a:ln w="9525">
                <a:solidFill>
                  <a:srgbClr val="000000"/>
                </a:solidFill>
                <a:round/>
                <a:headEnd/>
                <a:tailEnd/>
              </a:ln>
              <a:solidFill>
                <a:srgbClr val="00B050"/>
              </a:solidFill>
              <a:effectLst/>
              <a:latin typeface="Arial Black"/>
            </a:endParaRPr>
          </a:p>
        </p:txBody>
      </p:sp>
      <p:pic>
        <p:nvPicPr>
          <p:cNvPr id="7" name="Picture 6"/>
          <p:cNvPicPr/>
          <p:nvPr/>
        </p:nvPicPr>
        <p:blipFill>
          <a:blip r:embed="rId6" cstate="print"/>
          <a:srcRect l="17899" b="15175"/>
          <a:stretch>
            <a:fillRect/>
          </a:stretch>
        </p:blipFill>
        <p:spPr bwMode="auto">
          <a:xfrm>
            <a:off x="755576" y="1556792"/>
            <a:ext cx="1152128" cy="20162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7109" name="Picture 5" descr="http://patienttalk.org/wp-content/uploads/2014/03/keep-calm-and-quit-smoking-151.png"/>
          <p:cNvPicPr>
            <a:picLocks noChangeAspect="1" noChangeArrowheads="1"/>
          </p:cNvPicPr>
          <p:nvPr/>
        </p:nvPicPr>
        <p:blipFill>
          <a:blip r:embed="rId7" cstate="print"/>
          <a:srcRect/>
          <a:stretch>
            <a:fillRect/>
          </a:stretch>
        </p:blipFill>
        <p:spPr bwMode="auto">
          <a:xfrm>
            <a:off x="6948264" y="1556792"/>
            <a:ext cx="1872208" cy="2184243"/>
          </a:xfrm>
          <a:prstGeom prst="rect">
            <a:avLst/>
          </a:prstGeom>
          <a:noFill/>
        </p:spPr>
      </p:pic>
      <p:pic>
        <p:nvPicPr>
          <p:cNvPr id="47111" name="Picture 7" descr="http://binweevilcompany.files.wordpress.com/2014/03/world-no-tobacco-day1.jpg?w=300&amp;h=208"/>
          <p:cNvPicPr>
            <a:picLocks noChangeAspect="1" noChangeArrowheads="1"/>
          </p:cNvPicPr>
          <p:nvPr/>
        </p:nvPicPr>
        <p:blipFill>
          <a:blip r:embed="rId8" cstate="print"/>
          <a:srcRect/>
          <a:stretch>
            <a:fillRect/>
          </a:stretch>
        </p:blipFill>
        <p:spPr bwMode="auto">
          <a:xfrm>
            <a:off x="2555776" y="1196752"/>
            <a:ext cx="4237791" cy="2952328"/>
          </a:xfrm>
          <a:prstGeom prst="rect">
            <a:avLst/>
          </a:prstGeom>
          <a:noFill/>
        </p:spPr>
      </p:pic>
      <p:sp>
        <p:nvSpPr>
          <p:cNvPr id="11" name="TextBox 10"/>
          <p:cNvSpPr txBox="1"/>
          <p:nvPr/>
        </p:nvSpPr>
        <p:spPr>
          <a:xfrm>
            <a:off x="395536" y="260648"/>
            <a:ext cx="8280920" cy="646331"/>
          </a:xfrm>
          <a:prstGeom prst="rect">
            <a:avLst/>
          </a:prstGeom>
          <a:solidFill>
            <a:srgbClr val="FF0000"/>
          </a:solidFill>
          <a:ln>
            <a:solidFill>
              <a:schemeClr val="tx1"/>
            </a:solidFill>
          </a:ln>
        </p:spPr>
        <p:txBody>
          <a:bodyPr wrap="square" rtlCol="0">
            <a:spAutoFit/>
          </a:bodyPr>
          <a:lstStyle/>
          <a:p>
            <a:pPr algn="ctr"/>
            <a:r>
              <a:rPr lang="en-GB" sz="3600" dirty="0" smtClean="0"/>
              <a:t>Improve your Health &amp;Wellbeing</a:t>
            </a:r>
            <a:endParaRPr lang="en-GB"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051720" y="332656"/>
            <a:ext cx="5010150" cy="819150"/>
          </a:xfrm>
          <a:prstGeom prst="rect">
            <a:avLst/>
          </a:prstGeom>
          <a:solidFill>
            <a:schemeClr val="tx1"/>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4400" b="0" i="1" u="none" strike="noStrike" cap="none" normalizeH="0" baseline="0" dirty="0" smtClean="0">
                <a:ln>
                  <a:noFill/>
                </a:ln>
                <a:solidFill>
                  <a:schemeClr val="bg1"/>
                </a:solidFill>
                <a:effectLst/>
                <a:latin typeface="Castellar"/>
                <a:cs typeface="Arial" pitchFamily="34" charset="0"/>
              </a:rPr>
              <a:t>DYCE PE PRESS</a:t>
            </a:r>
            <a:endParaRPr kumimoji="0" lang="en-US" sz="1800" b="0" i="1" u="none" strike="noStrike" cap="none" normalizeH="0" baseline="0" dirty="0" smtClean="0">
              <a:ln>
                <a:noFill/>
              </a:ln>
              <a:solidFill>
                <a:schemeClr val="bg1"/>
              </a:solidFill>
              <a:effectLst/>
              <a:latin typeface="Castellar"/>
              <a:cs typeface="Arial" pitchFamily="34" charset="0"/>
            </a:endParaRPr>
          </a:p>
        </p:txBody>
      </p:sp>
      <p:sp>
        <p:nvSpPr>
          <p:cNvPr id="3075" name="Text Box 3"/>
          <p:cNvSpPr txBox="1">
            <a:spLocks noChangeArrowheads="1"/>
          </p:cNvSpPr>
          <p:nvPr/>
        </p:nvSpPr>
        <p:spPr bwMode="auto">
          <a:xfrm>
            <a:off x="7596336" y="404664"/>
            <a:ext cx="836613" cy="655638"/>
          </a:xfrm>
          <a:prstGeom prst="rect">
            <a:avLst/>
          </a:prstGeom>
          <a:solidFill>
            <a:srgbClr val="00B0F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dirty="0" smtClean="0">
                <a:latin typeface="Bookman Old Style" pitchFamily="18" charset="0"/>
                <a:cs typeface="Arial" pitchFamily="34" charset="0"/>
              </a:rPr>
              <a:t>Mar</a:t>
            </a:r>
            <a:endParaRPr kumimoji="0" lang="en-GB" sz="20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Bookman Old Style" pitchFamily="18" charset="0"/>
                <a:cs typeface="Arial" pitchFamily="34" charset="0"/>
              </a:rPr>
              <a:t>2014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5"/>
          <p:cNvGrpSpPr>
            <a:grpSpLocks/>
          </p:cNvGrpSpPr>
          <p:nvPr/>
        </p:nvGrpSpPr>
        <p:grpSpPr bwMode="auto">
          <a:xfrm>
            <a:off x="3923928" y="1340768"/>
            <a:ext cx="4968552" cy="5256584"/>
            <a:chOff x="5007" y="1986"/>
            <a:chExt cx="5763" cy="7734"/>
          </a:xfrm>
        </p:grpSpPr>
        <p:sp>
          <p:nvSpPr>
            <p:cNvPr id="3080" name="Text Box 8"/>
            <p:cNvSpPr txBox="1">
              <a:spLocks noChangeArrowheads="1"/>
            </p:cNvSpPr>
            <p:nvPr/>
          </p:nvSpPr>
          <p:spPr bwMode="auto">
            <a:xfrm>
              <a:off x="5007" y="3765"/>
              <a:ext cx="5763" cy="5955"/>
            </a:xfrm>
            <a:prstGeom prst="rect">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15 of our S2 pupils competed in this year’s Giant Heptathlon @ Aberdeen’s Sports Village on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 Friday 7</a:t>
              </a:r>
              <a:r>
                <a:rPr kumimoji="0" lang="en-GB" sz="1600" b="0" i="1" u="none" strike="noStrike" cap="none" normalizeH="0" baseline="30000" dirty="0" smtClean="0">
                  <a:ln>
                    <a:noFill/>
                  </a:ln>
                  <a:solidFill>
                    <a:schemeClr val="tx1"/>
                  </a:solidFill>
                  <a:effectLst/>
                  <a:latin typeface="Times New Roman" pitchFamily="18" charset="0"/>
                  <a:cs typeface="Arial" pitchFamily="34" charset="0"/>
                </a:rPr>
                <a:t>th</a:t>
              </a:r>
              <a:r>
                <a:rPr kumimoji="0" lang="en-GB" sz="1600" b="0" i="1" u="none" strike="noStrike" cap="none" normalizeH="0" baseline="0" dirty="0" smtClean="0">
                  <a:ln>
                    <a:noFill/>
                  </a:ln>
                  <a:solidFill>
                    <a:schemeClr val="tx1"/>
                  </a:solidFill>
                  <a:effectLst/>
                  <a:latin typeface="Times New Roman" pitchFamily="18" charset="0"/>
                  <a:cs typeface="Arial" pitchFamily="34" charset="0"/>
                </a:rPr>
                <a:t> March.  </a:t>
              </a:r>
            </a:p>
            <a:p>
              <a:pPr marL="0" marR="0" lvl="0" indent="0" algn="ctr" defTabSz="914400" rtl="0" eaLnBrk="1" fontAlgn="base" latinLnBrk="0" hangingPunct="1">
                <a:lnSpc>
                  <a:spcPct val="100000"/>
                </a:lnSpc>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Pupils took part in a morning training session followed by the Aberdeen  Inter-school’s competition </a:t>
              </a:r>
            </a:p>
            <a:p>
              <a:pPr marL="0" marR="0" lvl="0" indent="0" algn="ctr" defTabSz="914400" rtl="0" eaLnBrk="1" fontAlgn="base" latinLnBrk="0" hangingPunct="1">
                <a:lnSpc>
                  <a:spcPct val="100000"/>
                </a:lnSpc>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against 12 schools from the city.</a:t>
              </a:r>
            </a:p>
            <a:p>
              <a:pPr marL="0" marR="0" lvl="0" indent="0" algn="ctr" defTabSz="914400" rtl="0" eaLnBrk="1" fontAlgn="base" latinLnBrk="0" hangingPunct="1">
                <a:lnSpc>
                  <a:spcPct val="100000"/>
                </a:lnSpc>
                <a:buClrTx/>
                <a:buSzTx/>
                <a:buFontTx/>
                <a:buNone/>
                <a:tabLst/>
              </a:pPr>
              <a:endParaRPr kumimoji="0" lang="en-GB"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All pupils worked exceptionally hard to gain points </a:t>
              </a:r>
            </a:p>
            <a:p>
              <a:pPr marL="0" marR="0" lvl="0" indent="0" algn="ctr" defTabSz="914400" rtl="0" eaLnBrk="1" fontAlgn="base" latinLnBrk="0" hangingPunct="1">
                <a:lnSpc>
                  <a:spcPct val="100000"/>
                </a:lnSpc>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for their school, despite exhaustion creeping in. </a:t>
              </a:r>
            </a:p>
            <a:p>
              <a:pPr marL="0" marR="0" lvl="0" indent="0" algn="ctr" defTabSz="914400" rtl="0" eaLnBrk="1" fontAlgn="base" latinLnBrk="0" hangingPunct="1">
                <a:lnSpc>
                  <a:spcPct val="100000"/>
                </a:lnSpc>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All the pupils thoroughly enjoyed the opportunity to compete for their school and the sore muscles afterwards showed how hard they worked.  </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0" i="1" u="none" strike="noStrike" cap="none" normalizeH="0" baseline="0" dirty="0" smtClean="0">
                  <a:ln>
                    <a:noFill/>
                  </a:ln>
                  <a:solidFill>
                    <a:schemeClr val="tx1"/>
                  </a:solidFill>
                  <a:effectLst/>
                  <a:latin typeface="Times New Roman" pitchFamily="18" charset="0"/>
                  <a:cs typeface="Arial" pitchFamily="34" charset="0"/>
                </a:rPr>
                <a:t>A great day was had by all!</a:t>
              </a:r>
            </a:p>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GB" sz="14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 name="WordArt 9"/>
            <p:cNvSpPr>
              <a:spLocks noChangeArrowheads="1" noChangeShapeType="1" noTextEdit="1"/>
            </p:cNvSpPr>
            <p:nvPr/>
          </p:nvSpPr>
          <p:spPr bwMode="auto">
            <a:xfrm>
              <a:off x="5926" y="1986"/>
              <a:ext cx="4125" cy="1588"/>
            </a:xfrm>
            <a:prstGeom prst="rect">
              <a:avLst/>
            </a:prstGeom>
            <a:solidFill>
              <a:schemeClr val="accent5">
                <a:lumMod val="60000"/>
                <a:lumOff val="40000"/>
              </a:schemeClr>
            </a:solidFill>
          </p:spPr>
          <p:txBody>
            <a:bodyPr wrap="none" fromWordArt="1">
              <a:prstTxWarp prst="textPlain">
                <a:avLst>
                  <a:gd name="adj" fmla="val 50000"/>
                </a:avLst>
              </a:prstTxWarp>
            </a:bodyPr>
            <a:lstStyle/>
            <a:p>
              <a:pPr algn="ctr" rtl="0"/>
              <a:r>
                <a:rPr lang="en-GB" sz="2000" kern="10" spc="0" dirty="0" smtClean="0">
                  <a:ln w="9525">
                    <a:solidFill>
                      <a:srgbClr val="000000"/>
                    </a:solidFill>
                    <a:round/>
                    <a:headEnd/>
                    <a:tailEnd/>
                  </a:ln>
                  <a:solidFill>
                    <a:srgbClr val="000000"/>
                  </a:solidFill>
                  <a:effectLst/>
                  <a:latin typeface="Arial"/>
                  <a:cs typeface="Arial"/>
                </a:rPr>
                <a:t>Pupils test their Stamina</a:t>
              </a:r>
            </a:p>
            <a:p>
              <a:pPr algn="ctr" rtl="0"/>
              <a:r>
                <a:rPr lang="en-GB" sz="2000" kern="10" spc="0" dirty="0" smtClean="0">
                  <a:ln w="9525">
                    <a:solidFill>
                      <a:srgbClr val="000000"/>
                    </a:solidFill>
                    <a:round/>
                    <a:headEnd/>
                    <a:tailEnd/>
                  </a:ln>
                  <a:solidFill>
                    <a:srgbClr val="000000"/>
                  </a:solidFill>
                  <a:effectLst/>
                  <a:latin typeface="Arial"/>
                  <a:cs typeface="Arial"/>
                </a:rPr>
                <a:t>as they compete in the</a:t>
              </a:r>
            </a:p>
            <a:p>
              <a:pPr algn="ctr" rtl="0"/>
              <a:r>
                <a:rPr lang="en-GB" kern="10" spc="0" dirty="0" smtClean="0">
                  <a:ln w="9525">
                    <a:solidFill>
                      <a:srgbClr val="000000"/>
                    </a:solidFill>
                    <a:round/>
                    <a:headEnd/>
                    <a:tailEnd/>
                  </a:ln>
                  <a:solidFill>
                    <a:srgbClr val="000000"/>
                  </a:solidFill>
                  <a:effectLst/>
                  <a:latin typeface="Arial"/>
                  <a:cs typeface="Arial"/>
                </a:rPr>
                <a:t>Aberdeen</a:t>
              </a:r>
              <a:r>
                <a:rPr lang="en-GB" sz="2000" kern="10" spc="0" dirty="0" smtClean="0">
                  <a:ln w="9525">
                    <a:solidFill>
                      <a:srgbClr val="000000"/>
                    </a:solidFill>
                    <a:round/>
                    <a:headEnd/>
                    <a:tailEnd/>
                  </a:ln>
                  <a:solidFill>
                    <a:srgbClr val="000000"/>
                  </a:solidFill>
                  <a:effectLst/>
                  <a:latin typeface="Arial"/>
                  <a:cs typeface="Arial"/>
                </a:rPr>
                <a:t> Schools</a:t>
              </a:r>
            </a:p>
            <a:p>
              <a:pPr algn="ctr" rtl="0"/>
              <a:r>
                <a:rPr lang="en-GB" sz="2000" kern="10" spc="0" dirty="0" smtClean="0">
                  <a:ln w="9525">
                    <a:solidFill>
                      <a:srgbClr val="000000"/>
                    </a:solidFill>
                    <a:round/>
                    <a:headEnd/>
                    <a:tailEnd/>
                  </a:ln>
                  <a:solidFill>
                    <a:srgbClr val="000000"/>
                  </a:solidFill>
                  <a:effectLst/>
                  <a:latin typeface="Arial"/>
                  <a:cs typeface="Arial"/>
                </a:rPr>
                <a:t>Giant Heptathlon</a:t>
              </a:r>
              <a:endParaRPr lang="en-GB" sz="2800" kern="10" spc="0" dirty="0">
                <a:ln w="9525">
                  <a:solidFill>
                    <a:srgbClr val="000000"/>
                  </a:solidFill>
                  <a:round/>
                  <a:headEnd/>
                  <a:tailEnd/>
                </a:ln>
                <a:solidFill>
                  <a:srgbClr val="000000"/>
                </a:solidFill>
                <a:effectLst/>
                <a:latin typeface="Arial"/>
                <a:cs typeface="Arial"/>
              </a:endParaRPr>
            </a:p>
          </p:txBody>
        </p:sp>
      </p:gr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323528" y="1700808"/>
            <a:ext cx="3511217" cy="2990850"/>
          </a:xfrm>
          <a:prstGeom prst="rect">
            <a:avLst/>
          </a:prstGeom>
          <a:ln>
            <a:solidFill>
              <a:schemeClr val="tx1"/>
            </a:solidFill>
          </a:ln>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411760" y="4869160"/>
            <a:ext cx="1323975" cy="1765300"/>
          </a:xfrm>
          <a:prstGeom prst="rect">
            <a:avLst/>
          </a:prstGeom>
          <a:ln>
            <a:solidFill>
              <a:schemeClr val="tx1"/>
            </a:solidFill>
          </a:ln>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467544" y="4293096"/>
            <a:ext cx="1771650" cy="2371725"/>
          </a:xfrm>
          <a:prstGeom prst="rect">
            <a:avLst/>
          </a:prstGeom>
          <a:ln>
            <a:solidFill>
              <a:schemeClr val="tx1"/>
            </a:solidFill>
          </a:ln>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049" y="5897071"/>
            <a:ext cx="685800" cy="571500"/>
          </a:xfrm>
          <a:prstGeom prst="rect">
            <a:avLst/>
          </a:prstGeom>
          <a:noFill/>
          <a:ln>
            <a:noFill/>
          </a:ln>
        </p:spPr>
      </p:pic>
      <p:pic>
        <p:nvPicPr>
          <p:cNvPr id="3083" name="Picture 11" descr="https://encrypted-tbn0.gstatic.com/images?q=tbn:ANd9GcTazt1-G2qOEb8NpzYvK1SE5vqqa8d9muUu1ylKZE0GXuBFYeBF"/>
          <p:cNvPicPr>
            <a:picLocks noChangeAspect="1" noChangeArrowheads="1"/>
          </p:cNvPicPr>
          <p:nvPr/>
        </p:nvPicPr>
        <p:blipFill>
          <a:blip r:embed="rId7" cstate="print"/>
          <a:srcRect/>
          <a:stretch>
            <a:fillRect/>
          </a:stretch>
        </p:blipFill>
        <p:spPr bwMode="auto">
          <a:xfrm>
            <a:off x="323528" y="260648"/>
            <a:ext cx="1538149" cy="1152128"/>
          </a:xfrm>
          <a:prstGeom prst="rect">
            <a:avLst/>
          </a:prstGeom>
          <a:noFill/>
        </p:spPr>
      </p:pic>
    </p:spTree>
    <p:extLst>
      <p:ext uri="{BB962C8B-B14F-4D97-AF65-F5344CB8AC3E}">
        <p14:creationId xmlns:p14="http://schemas.microsoft.com/office/powerpoint/2010/main" val="174594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Downloads\photo 2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573016"/>
            <a:ext cx="5112568" cy="30963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Downloads\photo 4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3672407" cy="6192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N:\Downloads\photo 3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60648"/>
            <a:ext cx="4680520" cy="3222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0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335452890"/>
              </p:ext>
            </p:extLst>
          </p:nvPr>
        </p:nvGraphicFramePr>
        <p:xfrm>
          <a:off x="467544" y="188640"/>
          <a:ext cx="7848872" cy="6264696"/>
        </p:xfrm>
        <a:graphic>
          <a:graphicData uri="http://schemas.openxmlformats.org/drawingml/2006/table">
            <a:tbl>
              <a:tblPr/>
              <a:tblGrid>
                <a:gridCol w="588687"/>
                <a:gridCol w="1211513"/>
                <a:gridCol w="840767"/>
                <a:gridCol w="1535497"/>
                <a:gridCol w="1224136"/>
                <a:gridCol w="1296144"/>
                <a:gridCol w="1152128"/>
              </a:tblGrid>
              <a:tr h="795792">
                <a:tc>
                  <a:txBody>
                    <a:bodyPr/>
                    <a:lstStyle/>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DAY</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b="1" dirty="0">
                          <a:latin typeface="Arial"/>
                          <a:ea typeface="Calibri"/>
                          <a:cs typeface="Times New Roman"/>
                        </a:rPr>
                        <a:t>LUNCHTIME</a:t>
                      </a: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1.00 – 1.35PM</a:t>
                      </a: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AFTER </a:t>
                      </a:r>
                      <a:r>
                        <a:rPr lang="en-GB" sz="1050" b="1" dirty="0" smtClean="0">
                          <a:latin typeface="Arial"/>
                          <a:ea typeface="Calibri"/>
                          <a:cs typeface="Times New Roman"/>
                        </a:rPr>
                        <a:t>SCHOOL</a:t>
                      </a: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2.45 – 3.45PM</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SPORTS</a:t>
                      </a: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COUNCIL MEMBER</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endParaRPr lang="en-GB" sz="1050" b="1" dirty="0" smtClean="0">
                        <a:latin typeface="Arial"/>
                        <a:ea typeface="Calibri"/>
                        <a:cs typeface="Times New Roman"/>
                      </a:endParaRPr>
                    </a:p>
                    <a:p>
                      <a:pPr algn="ctr">
                        <a:lnSpc>
                          <a:spcPct val="115000"/>
                        </a:lnSpc>
                        <a:spcAft>
                          <a:spcPts val="0"/>
                        </a:spcAft>
                      </a:pPr>
                      <a:r>
                        <a:rPr lang="en-GB" sz="1050" b="1" dirty="0" smtClean="0">
                          <a:latin typeface="Arial"/>
                          <a:ea typeface="Calibri"/>
                          <a:cs typeface="Times New Roman"/>
                        </a:rPr>
                        <a:t>STAFF</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Aft>
                          <a:spcPts val="0"/>
                        </a:spcAft>
                      </a:pPr>
                      <a:endParaRPr lang="en-GB" sz="7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AFTER SCHOOL</a:t>
                      </a:r>
                      <a:endParaRPr lang="en-GB" sz="1100" dirty="0">
                        <a:latin typeface="Calibri"/>
                        <a:ea typeface="Calibri"/>
                        <a:cs typeface="Times New Roman"/>
                      </a:endParaRPr>
                    </a:p>
                    <a:p>
                      <a:pPr algn="ctr">
                        <a:lnSpc>
                          <a:spcPct val="115000"/>
                        </a:lnSpc>
                        <a:spcAft>
                          <a:spcPts val="0"/>
                        </a:spcAft>
                      </a:pPr>
                      <a:r>
                        <a:rPr lang="en-GB" sz="1050" b="1" dirty="0">
                          <a:latin typeface="Arial"/>
                          <a:ea typeface="Calibri"/>
                          <a:cs typeface="Times New Roman"/>
                        </a:rPr>
                        <a:t>(See specified times)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GB"/>
                    </a:p>
                  </a:txBody>
                  <a:tcPr/>
                </a:tc>
              </a:tr>
              <a:tr h="1070514">
                <a:tc>
                  <a:txBody>
                    <a:bodyPr/>
                    <a:lstStyle/>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MON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ct val="115000"/>
                        </a:lnSpc>
                        <a:spcAft>
                          <a:spcPts val="0"/>
                        </a:spcAft>
                      </a:pPr>
                      <a:r>
                        <a:rPr lang="en-GB" sz="1050" dirty="0" smtClean="0">
                          <a:latin typeface="Arial"/>
                          <a:ea typeface="Calibri"/>
                          <a:cs typeface="Times New Roman"/>
                        </a:rPr>
                        <a:t>S1 </a:t>
                      </a:r>
                      <a:r>
                        <a:rPr lang="en-GB" sz="1050" dirty="0">
                          <a:latin typeface="Arial"/>
                          <a:ea typeface="Calibri"/>
                          <a:cs typeface="Times New Roman"/>
                        </a:rPr>
                        <a:t>&amp; S2 </a:t>
                      </a:r>
                      <a:r>
                        <a:rPr lang="en-GB" sz="1050" dirty="0" smtClean="0">
                          <a:latin typeface="Arial"/>
                          <a:ea typeface="Calibri"/>
                          <a:cs typeface="Times New Roman"/>
                        </a:rPr>
                        <a:t>TRAMPOLINE</a:t>
                      </a: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S1 - S6</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VOLLEYBALL</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p>
                      <a:pPr algn="ctr">
                        <a:lnSpc>
                          <a:spcPct val="115000"/>
                        </a:lnSpc>
                        <a:spcAft>
                          <a:spcPts val="0"/>
                        </a:spcAft>
                      </a:pPr>
                      <a:r>
                        <a:rPr lang="en-GB" sz="1050" dirty="0">
                          <a:latin typeface="Arial"/>
                          <a:ea typeface="Calibri"/>
                          <a:cs typeface="Times New Roman"/>
                        </a:rPr>
                        <a:t>Lewis Cowie</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Simeon </a:t>
                      </a:r>
                      <a:r>
                        <a:rPr lang="en-GB" sz="1050" dirty="0">
                          <a:latin typeface="Arial"/>
                          <a:ea typeface="Calibri"/>
                          <a:cs typeface="Times New Roman"/>
                        </a:rPr>
                        <a:t>Georgier</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p>
                      <a:pPr algn="ctr">
                        <a:lnSpc>
                          <a:spcPct val="115000"/>
                        </a:lnSpc>
                        <a:spcAft>
                          <a:spcPts val="0"/>
                        </a:spcAft>
                      </a:pPr>
                      <a:r>
                        <a:rPr lang="en-GB" sz="1050" dirty="0">
                          <a:latin typeface="Arial"/>
                          <a:ea typeface="Calibri"/>
                          <a:cs typeface="Times New Roman"/>
                        </a:rPr>
                        <a:t>Mrs McCaw</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Miss MacPhee</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ctr">
                        <a:lnSpc>
                          <a:spcPct val="115000"/>
                        </a:lnSpc>
                        <a:spcAft>
                          <a:spcPts val="0"/>
                        </a:spcAft>
                      </a:pPr>
                      <a:endParaRPr lang="en-GB" sz="700" dirty="0">
                        <a:latin typeface="Calibri"/>
                        <a:ea typeface="Calibri"/>
                        <a:cs typeface="Times New Roman"/>
                      </a:endParaRPr>
                    </a:p>
                    <a:p>
                      <a:pPr algn="ctr">
                        <a:lnSpc>
                          <a:spcPct val="115000"/>
                        </a:lnSpc>
                        <a:spcAft>
                          <a:spcPts val="0"/>
                        </a:spcAft>
                      </a:pPr>
                      <a:endParaRPr lang="en-GB" sz="1000" b="1" dirty="0" smtClean="0">
                        <a:latin typeface="Arial"/>
                        <a:ea typeface="Calibri"/>
                        <a:cs typeface="Times New Roman"/>
                      </a:endParaRPr>
                    </a:p>
                    <a:p>
                      <a:pPr algn="ctr">
                        <a:lnSpc>
                          <a:spcPct val="115000"/>
                        </a:lnSpc>
                        <a:spcAft>
                          <a:spcPts val="0"/>
                        </a:spcAft>
                      </a:pPr>
                      <a:r>
                        <a:rPr lang="en-GB" sz="1800" b="1" dirty="0" smtClean="0">
                          <a:latin typeface="Arial"/>
                          <a:ea typeface="Calibri"/>
                          <a:cs typeface="Times New Roman"/>
                        </a:rPr>
                        <a:t>Extra Curricular</a:t>
                      </a:r>
                      <a:r>
                        <a:rPr lang="en-GB" sz="1800" b="1" baseline="0" dirty="0" smtClean="0">
                          <a:latin typeface="Arial"/>
                          <a:ea typeface="Calibri"/>
                          <a:cs typeface="Times New Roman"/>
                        </a:rPr>
                        <a:t> Activities </a:t>
                      </a:r>
                    </a:p>
                    <a:p>
                      <a:pPr algn="ctr">
                        <a:lnSpc>
                          <a:spcPct val="115000"/>
                        </a:lnSpc>
                        <a:spcAft>
                          <a:spcPts val="0"/>
                        </a:spcAft>
                      </a:pPr>
                      <a:r>
                        <a:rPr lang="en-GB" sz="1800" b="1" baseline="0" dirty="0" smtClean="0">
                          <a:latin typeface="Arial"/>
                          <a:ea typeface="Calibri"/>
                          <a:cs typeface="Times New Roman"/>
                        </a:rPr>
                        <a:t>@ </a:t>
                      </a:r>
                    </a:p>
                    <a:p>
                      <a:pPr algn="ctr">
                        <a:lnSpc>
                          <a:spcPct val="115000"/>
                        </a:lnSpc>
                        <a:spcAft>
                          <a:spcPts val="0"/>
                        </a:spcAft>
                      </a:pPr>
                      <a:r>
                        <a:rPr lang="en-GB" sz="1800" b="1" baseline="0" dirty="0" smtClean="0">
                          <a:latin typeface="Arial"/>
                          <a:ea typeface="Calibri"/>
                          <a:cs typeface="Times New Roman"/>
                        </a:rPr>
                        <a:t>Dyce Academy</a:t>
                      </a:r>
                      <a:endParaRPr lang="en-GB" sz="1050" b="1" dirty="0" smtClean="0">
                        <a:latin typeface="Arial"/>
                        <a:ea typeface="Calibri"/>
                        <a:cs typeface="Times New Roman"/>
                      </a:endParaRPr>
                    </a:p>
                    <a:p>
                      <a:pPr algn="ctr">
                        <a:lnSpc>
                          <a:spcPct val="115000"/>
                        </a:lnSpc>
                        <a:spcAft>
                          <a:spcPts val="0"/>
                        </a:spcAft>
                      </a:pPr>
                      <a:endParaRPr lang="en-GB" sz="1000" b="1" dirty="0" smtClean="0">
                        <a:latin typeface="Arial"/>
                        <a:ea typeface="Calibri"/>
                        <a:cs typeface="Times New Roman"/>
                      </a:endParaRPr>
                    </a:p>
                    <a:p>
                      <a:pPr algn="ctr">
                        <a:lnSpc>
                          <a:spcPct val="115000"/>
                        </a:lnSpc>
                        <a:spcAft>
                          <a:spcPts val="0"/>
                        </a:spcAft>
                      </a:pPr>
                      <a:endParaRPr lang="en-GB" sz="1000" b="1" dirty="0" smtClean="0">
                        <a:latin typeface="Arial"/>
                        <a:ea typeface="Calibri"/>
                        <a:cs typeface="Times New Roman"/>
                      </a:endParaRPr>
                    </a:p>
                    <a:p>
                      <a:pPr algn="ctr">
                        <a:lnSpc>
                          <a:spcPct val="115000"/>
                        </a:lnSpc>
                        <a:spcAft>
                          <a:spcPts val="0"/>
                        </a:spcAft>
                      </a:pPr>
                      <a:r>
                        <a:rPr lang="en-GB" sz="1800" b="1" dirty="0" smtClean="0">
                          <a:latin typeface="Arial"/>
                          <a:ea typeface="Calibri"/>
                          <a:cs typeface="Times New Roman"/>
                        </a:rPr>
                        <a:t>COME </a:t>
                      </a:r>
                      <a:r>
                        <a:rPr lang="en-GB" sz="1800" b="1" dirty="0">
                          <a:latin typeface="Arial"/>
                          <a:ea typeface="Calibri"/>
                          <a:cs typeface="Times New Roman"/>
                        </a:rPr>
                        <a:t>&amp; GIVE </a:t>
                      </a:r>
                      <a:endParaRPr lang="en-GB" sz="1200" dirty="0">
                        <a:latin typeface="Calibri"/>
                        <a:ea typeface="Calibri"/>
                        <a:cs typeface="Times New Roman"/>
                      </a:endParaRPr>
                    </a:p>
                    <a:p>
                      <a:pPr algn="ctr">
                        <a:lnSpc>
                          <a:spcPct val="115000"/>
                        </a:lnSpc>
                        <a:spcAft>
                          <a:spcPts val="0"/>
                        </a:spcAft>
                      </a:pPr>
                      <a:r>
                        <a:rPr lang="en-GB" sz="1800" b="1" dirty="0">
                          <a:latin typeface="Arial"/>
                          <a:ea typeface="Calibri"/>
                          <a:cs typeface="Times New Roman"/>
                        </a:rPr>
                        <a:t>IT A GO!!</a:t>
                      </a:r>
                      <a:endParaRPr lang="en-GB" sz="12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r>
              <a:tr h="912031">
                <a:tc>
                  <a:txBody>
                    <a:bodyPr/>
                    <a:lstStyle/>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TUES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smtClean="0">
                          <a:latin typeface="Arial"/>
                          <a:ea typeface="Calibri"/>
                          <a:cs typeface="Times New Roman"/>
                        </a:rPr>
                        <a:t>S2 </a:t>
                      </a:r>
                      <a:r>
                        <a:rPr lang="en-GB" sz="1050" dirty="0">
                          <a:latin typeface="Arial"/>
                          <a:ea typeface="Calibri"/>
                          <a:cs typeface="Times New Roman"/>
                        </a:rPr>
                        <a:t>&amp; S3 </a:t>
                      </a:r>
                      <a:endParaRPr lang="en-GB" sz="1100" dirty="0">
                        <a:latin typeface="Calibri"/>
                        <a:ea typeface="Calibri"/>
                        <a:cs typeface="Times New Roman"/>
                      </a:endParaRPr>
                    </a:p>
                    <a:p>
                      <a:pPr algn="ctr">
                        <a:lnSpc>
                          <a:spcPct val="115000"/>
                        </a:lnSpc>
                        <a:spcAft>
                          <a:spcPts val="0"/>
                        </a:spcAft>
                      </a:pPr>
                      <a:r>
                        <a:rPr lang="en-GB" sz="1050" dirty="0" smtClean="0">
                          <a:latin typeface="Arial"/>
                          <a:ea typeface="Calibri"/>
                          <a:cs typeface="Times New Roman"/>
                        </a:rPr>
                        <a:t>NETBALL</a:t>
                      </a: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50" dirty="0" smtClean="0">
                          <a:latin typeface="Arial"/>
                          <a:ea typeface="Calibri"/>
                          <a:cs typeface="Times New Roman"/>
                        </a:rPr>
                        <a:t>MARTIAL </a:t>
                      </a:r>
                      <a:r>
                        <a:rPr lang="en-GB" sz="1050" dirty="0">
                          <a:latin typeface="Arial"/>
                          <a:ea typeface="Calibri"/>
                          <a:cs typeface="Times New Roman"/>
                        </a:rPr>
                        <a:t>ARTS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p>
                      <a:pPr algn="ctr">
                        <a:lnSpc>
                          <a:spcPct val="115000"/>
                        </a:lnSpc>
                        <a:spcAft>
                          <a:spcPts val="0"/>
                        </a:spcAft>
                      </a:pPr>
                      <a:r>
                        <a:rPr lang="en-GB" sz="1050" dirty="0">
                          <a:latin typeface="Arial"/>
                          <a:ea typeface="Calibri"/>
                          <a:cs typeface="Times New Roman"/>
                        </a:rPr>
                        <a:t>Katie Monroe</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Declan </a:t>
                      </a:r>
                      <a:r>
                        <a:rPr lang="en-GB" sz="1050" dirty="0">
                          <a:latin typeface="Arial"/>
                          <a:ea typeface="Calibri"/>
                          <a:cs typeface="Times New Roman"/>
                        </a:rPr>
                        <a:t>Coutts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p>
                      <a:pPr algn="ctr">
                        <a:lnSpc>
                          <a:spcPct val="115000"/>
                        </a:lnSpc>
                        <a:spcAft>
                          <a:spcPts val="0"/>
                        </a:spcAft>
                      </a:pPr>
                      <a:r>
                        <a:rPr lang="en-GB" sz="1050" dirty="0">
                          <a:latin typeface="Arial"/>
                          <a:ea typeface="Calibri"/>
                          <a:cs typeface="Times New Roman"/>
                        </a:rPr>
                        <a:t>Mrs McCaw</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Mr Manson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r>
              <a:tr h="670362">
                <a:tc>
                  <a:txBody>
                    <a:bodyPr/>
                    <a:lstStyle/>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WED</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ct val="115000"/>
                        </a:lnSpc>
                        <a:spcAft>
                          <a:spcPts val="0"/>
                        </a:spcAft>
                      </a:pPr>
                      <a:r>
                        <a:rPr lang="en-GB" sz="1050" dirty="0" smtClean="0">
                          <a:latin typeface="Arial"/>
                          <a:ea typeface="Calibri"/>
                          <a:cs typeface="Times New Roman"/>
                        </a:rPr>
                        <a:t>GIRLS </a:t>
                      </a:r>
                      <a:r>
                        <a:rPr lang="en-GB" sz="1050" dirty="0">
                          <a:latin typeface="Arial"/>
                          <a:ea typeface="Calibri"/>
                          <a:cs typeface="Times New Roman"/>
                        </a:rPr>
                        <a:t>FOOTBALL</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INSANITY</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Kim </a:t>
                      </a:r>
                      <a:r>
                        <a:rPr lang="en-GB" sz="1050" dirty="0" err="1">
                          <a:latin typeface="Arial"/>
                          <a:ea typeface="Calibri"/>
                          <a:cs typeface="Times New Roman"/>
                        </a:rPr>
                        <a:t>Moir</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err="1" smtClean="0">
                          <a:latin typeface="Arial"/>
                          <a:ea typeface="Calibri"/>
                          <a:cs typeface="Times New Roman"/>
                        </a:rPr>
                        <a:t>Linsey</a:t>
                      </a:r>
                      <a:r>
                        <a:rPr lang="en-GB" sz="1050" dirty="0" smtClean="0">
                          <a:latin typeface="Arial"/>
                          <a:ea typeface="Calibri"/>
                          <a:cs typeface="Times New Roman"/>
                        </a:rPr>
                        <a:t> </a:t>
                      </a:r>
                      <a:r>
                        <a:rPr lang="en-GB" sz="1050" dirty="0" err="1">
                          <a:latin typeface="Arial"/>
                          <a:ea typeface="Calibri"/>
                          <a:cs typeface="Times New Roman"/>
                        </a:rPr>
                        <a:t>Duffin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Miss </a:t>
                      </a:r>
                      <a:r>
                        <a:rPr lang="en-GB" sz="1050" dirty="0" smtClean="0">
                          <a:latin typeface="Arial"/>
                          <a:ea typeface="Calibri"/>
                          <a:cs typeface="Times New Roman"/>
                        </a:rPr>
                        <a:t>Weir</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Mrs </a:t>
                      </a:r>
                      <a:r>
                        <a:rPr lang="en-GB" sz="1050" dirty="0" err="1">
                          <a:latin typeface="Arial"/>
                          <a:ea typeface="Calibri"/>
                          <a:cs typeface="Times New Roman"/>
                        </a:rPr>
                        <a:t>Lawrenson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algn="ctr">
                        <a:lnSpc>
                          <a:spcPct val="115000"/>
                        </a:lnSpc>
                        <a:spcAft>
                          <a:spcPts val="0"/>
                        </a:spcAft>
                      </a:pPr>
                      <a:endParaRPr lang="en-GB" sz="60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vMerge="1">
                  <a:txBody>
                    <a:bodyPr/>
                    <a:lstStyle/>
                    <a:p>
                      <a:pPr algn="ctr">
                        <a:lnSpc>
                          <a:spcPct val="115000"/>
                        </a:lnSpc>
                        <a:spcAft>
                          <a:spcPts val="0"/>
                        </a:spcAft>
                      </a:pPr>
                      <a:endParaRPr lang="en-GB" sz="600" dirty="0">
                        <a:latin typeface="Arial"/>
                        <a:ea typeface="Calibri"/>
                        <a:cs typeface="Times New Roman"/>
                      </a:endParaRPr>
                    </a:p>
                  </a:txBody>
                  <a:tcPr marL="43328" marR="4332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171918">
                <a:tc>
                  <a:txBody>
                    <a:bodyPr/>
                    <a:lstStyle/>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THURS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ct val="115000"/>
                        </a:lnSpc>
                        <a:spcAft>
                          <a:spcPts val="0"/>
                        </a:spcAft>
                      </a:pPr>
                      <a:r>
                        <a:rPr lang="en-GB" sz="1050" dirty="0" smtClean="0">
                          <a:latin typeface="Arial"/>
                          <a:ea typeface="Calibri"/>
                          <a:cs typeface="Times New Roman"/>
                        </a:rPr>
                        <a:t>S1 </a:t>
                      </a:r>
                      <a:r>
                        <a:rPr lang="en-GB" sz="1050" dirty="0">
                          <a:latin typeface="Arial"/>
                          <a:ea typeface="Calibri"/>
                          <a:cs typeface="Times New Roman"/>
                        </a:rPr>
                        <a:t>FOOTBALL</a:t>
                      </a:r>
                      <a:endParaRPr lang="en-GB" sz="1100" dirty="0">
                        <a:latin typeface="Calibri"/>
                        <a:ea typeface="Calibri"/>
                        <a:cs typeface="Times New Roman"/>
                      </a:endParaRPr>
                    </a:p>
                    <a:p>
                      <a:pPr algn="ctr">
                        <a:lnSpc>
                          <a:spcPct val="115000"/>
                        </a:lnSpc>
                        <a:spcAft>
                          <a:spcPts val="0"/>
                        </a:spcAft>
                      </a:pPr>
                      <a:endParaRPr lang="en-GB" sz="70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DANCE </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S1</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BADMINTON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dirty="0" smtClean="0">
                          <a:latin typeface="Arial"/>
                          <a:ea typeface="Calibri"/>
                          <a:cs typeface="Times New Roman"/>
                        </a:rPr>
                        <a:t>Ben </a:t>
                      </a:r>
                      <a:r>
                        <a:rPr lang="en-GB" sz="1050" dirty="0" err="1">
                          <a:latin typeface="Arial"/>
                          <a:ea typeface="Calibri"/>
                          <a:cs typeface="Times New Roman"/>
                        </a:rPr>
                        <a:t>Soutar</a:t>
                      </a:r>
                      <a:r>
                        <a:rPr lang="en-GB" sz="1050" dirty="0">
                          <a:latin typeface="Arial"/>
                          <a:ea typeface="Calibri"/>
                          <a:cs typeface="Times New Roman"/>
                        </a:rPr>
                        <a:t> &amp;</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Owen </a:t>
                      </a:r>
                      <a:r>
                        <a:rPr lang="en-GB" sz="1050" dirty="0" err="1">
                          <a:latin typeface="Arial"/>
                          <a:ea typeface="Calibri"/>
                          <a:cs typeface="Times New Roman"/>
                        </a:rPr>
                        <a:t>Shand</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err="1" smtClean="0">
                          <a:latin typeface="Arial"/>
                          <a:ea typeface="Calibri"/>
                          <a:cs typeface="Times New Roman"/>
                        </a:rPr>
                        <a:t>Cait</a:t>
                      </a:r>
                      <a:r>
                        <a:rPr lang="en-GB" sz="1050" dirty="0" smtClean="0">
                          <a:latin typeface="Arial"/>
                          <a:ea typeface="Calibri"/>
                          <a:cs typeface="Times New Roman"/>
                        </a:rPr>
                        <a:t> </a:t>
                      </a:r>
                      <a:r>
                        <a:rPr lang="en-GB" sz="1050" dirty="0" err="1">
                          <a:latin typeface="Arial"/>
                          <a:ea typeface="Calibri"/>
                          <a:cs typeface="Times New Roman"/>
                        </a:rPr>
                        <a:t>Cormac</a:t>
                      </a:r>
                      <a:r>
                        <a:rPr lang="en-GB" sz="1050" dirty="0">
                          <a:latin typeface="Arial"/>
                          <a:ea typeface="Calibri"/>
                          <a:cs typeface="Times New Roman"/>
                        </a:rPr>
                        <a:t> </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Jake </a:t>
                      </a:r>
                      <a:r>
                        <a:rPr lang="en-GB" sz="1050" dirty="0">
                          <a:latin typeface="Arial"/>
                          <a:ea typeface="Calibri"/>
                          <a:cs typeface="Times New Roman"/>
                        </a:rPr>
                        <a:t>Shade</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Ethan Wilson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dirty="0" smtClean="0">
                          <a:latin typeface="Arial"/>
                          <a:ea typeface="Calibri"/>
                          <a:cs typeface="Times New Roman"/>
                        </a:rPr>
                        <a:t> </a:t>
                      </a:r>
                      <a:r>
                        <a:rPr lang="en-GB" sz="1050" dirty="0">
                          <a:latin typeface="Arial"/>
                          <a:ea typeface="Calibri"/>
                          <a:cs typeface="Times New Roman"/>
                        </a:rPr>
                        <a:t>Mr Manson</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Dance </a:t>
                      </a:r>
                      <a:r>
                        <a:rPr lang="en-GB" sz="1050" dirty="0">
                          <a:latin typeface="Arial"/>
                          <a:ea typeface="Calibri"/>
                          <a:cs typeface="Times New Roman"/>
                        </a:rPr>
                        <a:t>Leaders </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Miss </a:t>
                      </a:r>
                      <a:r>
                        <a:rPr lang="en-GB" sz="1050" dirty="0">
                          <a:latin typeface="Arial"/>
                          <a:ea typeface="Calibri"/>
                          <a:cs typeface="Times New Roman"/>
                        </a:rPr>
                        <a:t>Hughes</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latin typeface="Arial"/>
                          <a:ea typeface="Calibri"/>
                          <a:cs typeface="Times New Roman"/>
                        </a:rPr>
                        <a:t>S1-4</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 RUGBY</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4.30 – 6.00 pm</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Call Katrina Hamilton</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07920213552</a:t>
                      </a:r>
                      <a:endParaRPr lang="en-GB" sz="9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GB" sz="800" dirty="0">
                          <a:latin typeface="Arial"/>
                          <a:ea typeface="Calibri"/>
                          <a:cs typeface="Times New Roman"/>
                        </a:rPr>
                        <a:t>PRIMARY 7</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GYMNASTICS</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3.30 – 4.30 pm</a:t>
                      </a:r>
                      <a:endParaRPr lang="en-GB" sz="900" dirty="0">
                        <a:latin typeface="Calibri"/>
                        <a:ea typeface="Calibri"/>
                        <a:cs typeface="Times New Roman"/>
                      </a:endParaRPr>
                    </a:p>
                    <a:p>
                      <a:pPr algn="ctr">
                        <a:lnSpc>
                          <a:spcPct val="115000"/>
                        </a:lnSpc>
                        <a:spcAft>
                          <a:spcPts val="0"/>
                        </a:spcAft>
                      </a:pPr>
                      <a:r>
                        <a:rPr lang="en-GB" sz="800" dirty="0">
                          <a:latin typeface="Arial"/>
                          <a:ea typeface="Calibri"/>
                          <a:cs typeface="Times New Roman"/>
                        </a:rPr>
                        <a:t>Miss McLuckie</a:t>
                      </a:r>
                      <a:endParaRPr lang="en-GB" sz="9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462106">
                <a:tc>
                  <a:txBody>
                    <a:bodyPr/>
                    <a:lstStyle/>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smtClean="0">
                        <a:latin typeface="Calibri"/>
                        <a:ea typeface="Calibri"/>
                        <a:cs typeface="Times New Roman"/>
                      </a:endParaRPr>
                    </a:p>
                    <a:p>
                      <a:pPr algn="ctr">
                        <a:lnSpc>
                          <a:spcPct val="115000"/>
                        </a:lnSpc>
                        <a:spcAft>
                          <a:spcPts val="0"/>
                        </a:spcAft>
                      </a:pPr>
                      <a:endParaRPr lang="en-GB" sz="1100" dirty="0">
                        <a:latin typeface="Calibri"/>
                        <a:ea typeface="Calibri"/>
                        <a:cs typeface="Times New Roman"/>
                      </a:endParaRPr>
                    </a:p>
                    <a:p>
                      <a:pPr algn="ctr">
                        <a:lnSpc>
                          <a:spcPct val="115000"/>
                        </a:lnSpc>
                        <a:spcAft>
                          <a:spcPts val="0"/>
                        </a:spcAft>
                      </a:pPr>
                      <a:r>
                        <a:rPr lang="en-GB" sz="1000" b="1" dirty="0">
                          <a:latin typeface="Arial"/>
                          <a:ea typeface="Calibri"/>
                          <a:cs typeface="Times New Roman"/>
                        </a:rPr>
                        <a:t>FRI</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ct val="115000"/>
                        </a:lnSpc>
                        <a:spcAft>
                          <a:spcPts val="0"/>
                        </a:spcAft>
                      </a:pPr>
                      <a:r>
                        <a:rPr lang="en-GB" sz="1050" dirty="0" smtClean="0">
                          <a:latin typeface="Arial"/>
                          <a:ea typeface="Calibri"/>
                          <a:cs typeface="Times New Roman"/>
                        </a:rPr>
                        <a:t>TABLE </a:t>
                      </a:r>
                      <a:r>
                        <a:rPr lang="en-GB" sz="1050" dirty="0">
                          <a:latin typeface="Arial"/>
                          <a:ea typeface="Calibri"/>
                          <a:cs typeface="Times New Roman"/>
                        </a:rPr>
                        <a:t>TENNIS</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CROSS COUNTRY</a:t>
                      </a:r>
                      <a:endParaRPr lang="en-GB" sz="1100" dirty="0">
                        <a:latin typeface="Calibri"/>
                        <a:ea typeface="Calibri"/>
                        <a:cs typeface="Times New Roman"/>
                      </a:endParaRPr>
                    </a:p>
                    <a:p>
                      <a:pPr algn="ctr">
                        <a:lnSpc>
                          <a:spcPct val="115000"/>
                        </a:lnSpc>
                        <a:spcAft>
                          <a:spcPts val="0"/>
                        </a:spcAft>
                      </a:pPr>
                      <a:r>
                        <a:rPr lang="en-GB" sz="1050" dirty="0">
                          <a:latin typeface="Arial"/>
                          <a:ea typeface="Calibri"/>
                          <a:cs typeface="Times New Roman"/>
                        </a:rPr>
                        <a:t>TRAINING</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BASKETBALL</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50" dirty="0">
                        <a:latin typeface="Arial"/>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dirty="0" smtClean="0">
                          <a:latin typeface="Arial"/>
                          <a:ea typeface="Calibri"/>
                          <a:cs typeface="Times New Roman"/>
                        </a:rPr>
                        <a:t>Connor </a:t>
                      </a:r>
                      <a:r>
                        <a:rPr lang="en-GB" sz="1050" dirty="0">
                          <a:latin typeface="Arial"/>
                          <a:ea typeface="Calibri"/>
                          <a:cs typeface="Times New Roman"/>
                        </a:rPr>
                        <a:t>Ross</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Cameron </a:t>
                      </a:r>
                      <a:r>
                        <a:rPr lang="en-GB" sz="1050" dirty="0">
                          <a:latin typeface="Arial"/>
                          <a:ea typeface="Calibri"/>
                          <a:cs typeface="Times New Roman"/>
                        </a:rPr>
                        <a:t>Brown</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Ethan </a:t>
                      </a:r>
                      <a:r>
                        <a:rPr lang="en-GB" sz="1050" dirty="0">
                          <a:latin typeface="Arial"/>
                          <a:ea typeface="Calibri"/>
                          <a:cs typeface="Times New Roman"/>
                        </a:rPr>
                        <a:t>Wilson</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dirty="0" smtClean="0">
                          <a:latin typeface="Arial"/>
                          <a:ea typeface="Calibri"/>
                          <a:cs typeface="Times New Roman"/>
                        </a:rPr>
                        <a:t>Mrs </a:t>
                      </a:r>
                      <a:r>
                        <a:rPr lang="en-GB" sz="1050" dirty="0">
                          <a:latin typeface="Arial"/>
                          <a:ea typeface="Calibri"/>
                          <a:cs typeface="Times New Roman"/>
                        </a:rPr>
                        <a:t>Keith/</a:t>
                      </a:r>
                      <a:endParaRPr lang="en-GB" sz="1100" dirty="0">
                        <a:latin typeface="Calibri"/>
                        <a:ea typeface="Calibri"/>
                        <a:cs typeface="Times New Roman"/>
                      </a:endParaRPr>
                    </a:p>
                    <a:p>
                      <a:pPr algn="ctr">
                        <a:lnSpc>
                          <a:spcPct val="115000"/>
                        </a:lnSpc>
                        <a:spcAft>
                          <a:spcPts val="0"/>
                        </a:spcAft>
                      </a:pPr>
                      <a:r>
                        <a:rPr lang="en-GB" sz="1050" dirty="0" smtClean="0">
                          <a:latin typeface="Arial"/>
                          <a:ea typeface="Calibri"/>
                          <a:cs typeface="Times New Roman"/>
                        </a:rPr>
                        <a:t>Mrs Smith</a:t>
                      </a: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Ms </a:t>
                      </a:r>
                      <a:r>
                        <a:rPr lang="en-GB" sz="1050" dirty="0">
                          <a:latin typeface="Arial"/>
                          <a:ea typeface="Calibri"/>
                          <a:cs typeface="Times New Roman"/>
                        </a:rPr>
                        <a:t>Cullen</a:t>
                      </a:r>
                      <a:endParaRPr lang="en-GB" sz="1100" dirty="0">
                        <a:latin typeface="Calibri"/>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endParaRPr lang="en-GB" sz="1050" dirty="0" smtClean="0">
                        <a:latin typeface="Arial"/>
                        <a:ea typeface="Calibri"/>
                        <a:cs typeface="Times New Roman"/>
                      </a:endParaRPr>
                    </a:p>
                    <a:p>
                      <a:pPr algn="ctr">
                        <a:lnSpc>
                          <a:spcPct val="115000"/>
                        </a:lnSpc>
                        <a:spcAft>
                          <a:spcPts val="0"/>
                        </a:spcAft>
                      </a:pPr>
                      <a:r>
                        <a:rPr lang="en-GB" sz="1050" dirty="0" smtClean="0">
                          <a:latin typeface="Arial"/>
                          <a:ea typeface="Calibri"/>
                          <a:cs typeface="Times New Roman"/>
                        </a:rPr>
                        <a:t>Miss </a:t>
                      </a:r>
                      <a:r>
                        <a:rPr lang="en-GB" sz="1050" dirty="0">
                          <a:latin typeface="Arial"/>
                          <a:ea typeface="Calibri"/>
                          <a:cs typeface="Times New Roman"/>
                        </a:rPr>
                        <a:t>MacPhee</a:t>
                      </a:r>
                      <a:endParaRPr lang="en-GB" sz="11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en-GB" sz="600" dirty="0">
                        <a:latin typeface="Arial"/>
                        <a:ea typeface="Calibri"/>
                        <a:cs typeface="Times New Roman"/>
                      </a:endParaRPr>
                    </a:p>
                    <a:p>
                      <a:pPr algn="ctr">
                        <a:lnSpc>
                          <a:spcPct val="115000"/>
                        </a:lnSpc>
                        <a:spcAft>
                          <a:spcPts val="0"/>
                        </a:spcAft>
                      </a:pPr>
                      <a:endParaRPr lang="en-GB" sz="1000" b="1" dirty="0" smtClean="0">
                        <a:latin typeface="Arial"/>
                        <a:ea typeface="Calibri"/>
                        <a:cs typeface="Times New Roman"/>
                      </a:endParaRPr>
                    </a:p>
                    <a:p>
                      <a:pPr algn="ctr">
                        <a:lnSpc>
                          <a:spcPct val="115000"/>
                        </a:lnSpc>
                        <a:spcAft>
                          <a:spcPts val="0"/>
                        </a:spcAft>
                      </a:pPr>
                      <a:endParaRPr lang="en-GB" sz="1000" b="1" dirty="0" smtClean="0">
                        <a:latin typeface="Arial"/>
                        <a:ea typeface="Calibri"/>
                        <a:cs typeface="Times New Roman"/>
                      </a:endParaRPr>
                    </a:p>
                    <a:p>
                      <a:pPr algn="ctr">
                        <a:lnSpc>
                          <a:spcPct val="115000"/>
                        </a:lnSpc>
                        <a:spcAft>
                          <a:spcPts val="0"/>
                        </a:spcAft>
                      </a:pPr>
                      <a:r>
                        <a:rPr lang="en-GB" sz="1800" b="1" dirty="0" smtClean="0">
                          <a:latin typeface="Arial"/>
                          <a:ea typeface="Calibri"/>
                          <a:cs typeface="Times New Roman"/>
                        </a:rPr>
                        <a:t>JOIN </a:t>
                      </a:r>
                      <a:r>
                        <a:rPr lang="en-GB" sz="1800" b="1" dirty="0">
                          <a:latin typeface="Arial"/>
                          <a:ea typeface="Calibri"/>
                          <a:cs typeface="Times New Roman"/>
                        </a:rPr>
                        <a:t>UP,</a:t>
                      </a:r>
                      <a:endParaRPr lang="en-GB" sz="1200" dirty="0">
                        <a:latin typeface="Calibri"/>
                        <a:ea typeface="Calibri"/>
                        <a:cs typeface="Times New Roman"/>
                      </a:endParaRPr>
                    </a:p>
                    <a:p>
                      <a:pPr algn="ctr">
                        <a:lnSpc>
                          <a:spcPct val="115000"/>
                        </a:lnSpc>
                        <a:spcAft>
                          <a:spcPts val="0"/>
                        </a:spcAft>
                      </a:pPr>
                      <a:r>
                        <a:rPr lang="en-GB" sz="1800" b="1" dirty="0">
                          <a:latin typeface="Arial"/>
                          <a:ea typeface="Calibri"/>
                          <a:cs typeface="Times New Roman"/>
                        </a:rPr>
                        <a:t>JOIN IN!!</a:t>
                      </a:r>
                      <a:endParaRPr lang="en-GB" sz="1200" dirty="0">
                        <a:latin typeface="Calibri"/>
                        <a:ea typeface="Calibri"/>
                        <a:cs typeface="Times New Roman"/>
                      </a:endParaRPr>
                    </a:p>
                  </a:txBody>
                  <a:tcPr marL="43328" marR="433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r>
            </a:tbl>
          </a:graphicData>
        </a:graphic>
      </p:graphicFrame>
      <p:pic>
        <p:nvPicPr>
          <p:cNvPr id="49166" name="Picture 11"/>
          <p:cNvPicPr>
            <a:picLocks noChangeAspect="1" noChangeArrowheads="1"/>
          </p:cNvPicPr>
          <p:nvPr/>
        </p:nvPicPr>
        <p:blipFill>
          <a:blip r:embed="rId4" cstate="print"/>
          <a:srcRect/>
          <a:stretch>
            <a:fillRect/>
          </a:stretch>
        </p:blipFill>
        <p:spPr bwMode="auto">
          <a:xfrm>
            <a:off x="2454579" y="1129878"/>
            <a:ext cx="485775" cy="485775"/>
          </a:xfrm>
          <a:prstGeom prst="rect">
            <a:avLst/>
          </a:prstGeom>
          <a:noFill/>
        </p:spPr>
      </p:pic>
      <p:pic>
        <p:nvPicPr>
          <p:cNvPr id="49165" name="Picture 12" descr="https://encrypted-tbn0.gstatic.com/images?q=tbn:ANd9GcTnot8VY9wHEsW0dKNbKnw7Zp9ljabLbHbS96Z7pGePS7aKBvVe"/>
          <p:cNvPicPr>
            <a:picLocks noChangeAspect="1" noChangeArrowheads="1"/>
          </p:cNvPicPr>
          <p:nvPr/>
        </p:nvPicPr>
        <p:blipFill>
          <a:blip r:embed="rId5" cstate="print"/>
          <a:srcRect/>
          <a:stretch>
            <a:fillRect/>
          </a:stretch>
        </p:blipFill>
        <p:spPr bwMode="auto">
          <a:xfrm>
            <a:off x="2535014" y="1615653"/>
            <a:ext cx="314325" cy="314325"/>
          </a:xfrm>
          <a:prstGeom prst="rect">
            <a:avLst/>
          </a:prstGeom>
          <a:noFill/>
        </p:spPr>
      </p:pic>
      <p:pic>
        <p:nvPicPr>
          <p:cNvPr id="49164" name="Picture 31" descr="Netball player shooting the ball Stock Image"/>
          <p:cNvPicPr>
            <a:picLocks noChangeAspect="1" noChangeArrowheads="1"/>
          </p:cNvPicPr>
          <p:nvPr/>
        </p:nvPicPr>
        <p:blipFill>
          <a:blip r:embed="rId6" cstate="print"/>
          <a:srcRect/>
          <a:stretch>
            <a:fillRect/>
          </a:stretch>
        </p:blipFill>
        <p:spPr bwMode="auto">
          <a:xfrm>
            <a:off x="2349804" y="2129635"/>
            <a:ext cx="209550" cy="457200"/>
          </a:xfrm>
          <a:prstGeom prst="rect">
            <a:avLst/>
          </a:prstGeom>
          <a:noFill/>
        </p:spPr>
      </p:pic>
      <p:pic>
        <p:nvPicPr>
          <p:cNvPr id="49163" name="Picture 39" descr="Karate Royalty Free Stock Photo"/>
          <p:cNvPicPr>
            <a:picLocks noChangeAspect="1" noChangeArrowheads="1"/>
          </p:cNvPicPr>
          <p:nvPr/>
        </p:nvPicPr>
        <p:blipFill>
          <a:blip r:embed="rId7" cstate="print"/>
          <a:srcRect/>
          <a:stretch>
            <a:fillRect/>
          </a:stretch>
        </p:blipFill>
        <p:spPr bwMode="auto">
          <a:xfrm>
            <a:off x="2663601" y="2586835"/>
            <a:ext cx="371475" cy="333375"/>
          </a:xfrm>
          <a:prstGeom prst="rect">
            <a:avLst/>
          </a:prstGeom>
          <a:noFill/>
        </p:spPr>
      </p:pic>
      <p:pic>
        <p:nvPicPr>
          <p:cNvPr id="49162" name="Picture 10" descr="Soccer Royalty Free Stock Photo"/>
          <p:cNvPicPr>
            <a:picLocks noChangeAspect="1" noChangeArrowheads="1"/>
          </p:cNvPicPr>
          <p:nvPr/>
        </p:nvPicPr>
        <p:blipFill>
          <a:blip r:embed="rId8" cstate="print"/>
          <a:srcRect/>
          <a:stretch>
            <a:fillRect/>
          </a:stretch>
        </p:blipFill>
        <p:spPr bwMode="auto">
          <a:xfrm>
            <a:off x="2708176" y="3114432"/>
            <a:ext cx="238125" cy="371475"/>
          </a:xfrm>
          <a:prstGeom prst="rect">
            <a:avLst/>
          </a:prstGeom>
          <a:noFill/>
        </p:spPr>
      </p:pic>
      <p:pic>
        <p:nvPicPr>
          <p:cNvPr id="49161" name="Picture 35" descr="Fitness and health Royalty Free Stock Photography"/>
          <p:cNvPicPr>
            <a:picLocks noChangeAspect="1" noChangeArrowheads="1"/>
          </p:cNvPicPr>
          <p:nvPr/>
        </p:nvPicPr>
        <p:blipFill>
          <a:blip r:embed="rId9" cstate="print"/>
          <a:srcRect/>
          <a:stretch>
            <a:fillRect/>
          </a:stretch>
        </p:blipFill>
        <p:spPr bwMode="auto">
          <a:xfrm>
            <a:off x="2288273" y="3276315"/>
            <a:ext cx="304800" cy="409575"/>
          </a:xfrm>
          <a:prstGeom prst="rect">
            <a:avLst/>
          </a:prstGeom>
          <a:noFill/>
        </p:spPr>
      </p:pic>
      <p:pic>
        <p:nvPicPr>
          <p:cNvPr id="49160" name="Picture 14"/>
          <p:cNvPicPr>
            <a:picLocks noChangeAspect="1" noChangeArrowheads="1"/>
          </p:cNvPicPr>
          <p:nvPr/>
        </p:nvPicPr>
        <p:blipFill>
          <a:blip r:embed="rId10" cstate="print"/>
          <a:srcRect/>
          <a:stretch>
            <a:fillRect/>
          </a:stretch>
        </p:blipFill>
        <p:spPr bwMode="auto">
          <a:xfrm>
            <a:off x="2756942" y="3781437"/>
            <a:ext cx="308992" cy="308992"/>
          </a:xfrm>
          <a:prstGeom prst="rect">
            <a:avLst/>
          </a:prstGeom>
          <a:noFill/>
        </p:spPr>
      </p:pic>
      <p:pic>
        <p:nvPicPr>
          <p:cNvPr id="49159" name="Picture 37" descr="I Love Dance Button/eps Stock Image"/>
          <p:cNvPicPr>
            <a:picLocks noChangeAspect="1" noChangeArrowheads="1"/>
          </p:cNvPicPr>
          <p:nvPr/>
        </p:nvPicPr>
        <p:blipFill>
          <a:blip r:embed="rId11" cstate="print"/>
          <a:srcRect/>
          <a:stretch>
            <a:fillRect/>
          </a:stretch>
        </p:blipFill>
        <p:spPr bwMode="auto">
          <a:xfrm>
            <a:off x="2363051" y="4158880"/>
            <a:ext cx="209550" cy="342900"/>
          </a:xfrm>
          <a:prstGeom prst="rect">
            <a:avLst/>
          </a:prstGeom>
          <a:noFill/>
        </p:spPr>
      </p:pic>
      <p:pic>
        <p:nvPicPr>
          <p:cNvPr id="49158" name="Picture 20"/>
          <p:cNvPicPr>
            <a:picLocks noChangeAspect="1" noChangeArrowheads="1"/>
          </p:cNvPicPr>
          <p:nvPr/>
        </p:nvPicPr>
        <p:blipFill>
          <a:blip r:embed="rId12" cstate="print"/>
          <a:srcRect/>
          <a:stretch>
            <a:fillRect/>
          </a:stretch>
        </p:blipFill>
        <p:spPr bwMode="auto">
          <a:xfrm>
            <a:off x="2656684" y="4492860"/>
            <a:ext cx="428625" cy="428625"/>
          </a:xfrm>
          <a:prstGeom prst="rect">
            <a:avLst/>
          </a:prstGeom>
          <a:noFill/>
        </p:spPr>
      </p:pic>
      <p:pic>
        <p:nvPicPr>
          <p:cNvPr id="49157" name="Picture 32"/>
          <p:cNvPicPr>
            <a:picLocks noChangeAspect="1" noChangeArrowheads="1"/>
          </p:cNvPicPr>
          <p:nvPr/>
        </p:nvPicPr>
        <p:blipFill>
          <a:blip r:embed="rId13" cstate="print"/>
          <a:srcRect/>
          <a:stretch>
            <a:fillRect/>
          </a:stretch>
        </p:blipFill>
        <p:spPr bwMode="auto">
          <a:xfrm>
            <a:off x="6433282" y="4492860"/>
            <a:ext cx="323850" cy="323850"/>
          </a:xfrm>
          <a:prstGeom prst="rect">
            <a:avLst/>
          </a:prstGeom>
          <a:noFill/>
        </p:spPr>
      </p:pic>
      <p:pic>
        <p:nvPicPr>
          <p:cNvPr id="49156" name="Picture 8"/>
          <p:cNvPicPr>
            <a:picLocks noChangeAspect="1" noChangeArrowheads="1"/>
          </p:cNvPicPr>
          <p:nvPr/>
        </p:nvPicPr>
        <p:blipFill>
          <a:blip r:embed="rId14" cstate="print"/>
          <a:srcRect/>
          <a:stretch>
            <a:fillRect/>
          </a:stretch>
        </p:blipFill>
        <p:spPr bwMode="auto">
          <a:xfrm>
            <a:off x="7599231" y="4501780"/>
            <a:ext cx="333375" cy="333375"/>
          </a:xfrm>
          <a:prstGeom prst="rect">
            <a:avLst/>
          </a:prstGeom>
          <a:noFill/>
        </p:spPr>
      </p:pic>
      <p:pic>
        <p:nvPicPr>
          <p:cNvPr id="49155" name="Picture 62" descr="https://encrypted-tbn2.gstatic.com/images?q=tbn:ANd9GcSC08Ajz0i7XujEqFtkI23EHVUWRFOUa4KTt0fny9uya99ggZVoGw"/>
          <p:cNvPicPr>
            <a:picLocks noChangeAspect="1" noChangeArrowheads="1"/>
          </p:cNvPicPr>
          <p:nvPr/>
        </p:nvPicPr>
        <p:blipFill>
          <a:blip r:embed="rId15" cstate="print"/>
          <a:srcRect/>
          <a:stretch>
            <a:fillRect/>
          </a:stretch>
        </p:blipFill>
        <p:spPr bwMode="auto">
          <a:xfrm>
            <a:off x="2396388" y="5066903"/>
            <a:ext cx="352425" cy="323850"/>
          </a:xfrm>
          <a:prstGeom prst="rect">
            <a:avLst/>
          </a:prstGeom>
          <a:noFill/>
        </p:spPr>
      </p:pic>
      <p:pic>
        <p:nvPicPr>
          <p:cNvPr id="49154" name="Picture 2"/>
          <p:cNvPicPr>
            <a:picLocks noChangeAspect="1" noChangeArrowheads="1"/>
          </p:cNvPicPr>
          <p:nvPr/>
        </p:nvPicPr>
        <p:blipFill>
          <a:blip r:embed="rId16" cstate="print"/>
          <a:srcRect/>
          <a:stretch>
            <a:fillRect/>
          </a:stretch>
        </p:blipFill>
        <p:spPr bwMode="auto">
          <a:xfrm>
            <a:off x="2596926" y="5448867"/>
            <a:ext cx="438150" cy="438150"/>
          </a:xfrm>
          <a:prstGeom prst="rect">
            <a:avLst/>
          </a:prstGeom>
          <a:noFill/>
        </p:spPr>
      </p:pic>
      <p:pic>
        <p:nvPicPr>
          <p:cNvPr id="49153" name="Picture 26"/>
          <p:cNvPicPr>
            <a:picLocks noChangeAspect="1" noChangeArrowheads="1"/>
          </p:cNvPicPr>
          <p:nvPr/>
        </p:nvPicPr>
        <p:blipFill>
          <a:blip r:embed="rId17" cstate="print"/>
          <a:srcRect/>
          <a:stretch>
            <a:fillRect/>
          </a:stretch>
        </p:blipFill>
        <p:spPr bwMode="auto">
          <a:xfrm>
            <a:off x="2339752" y="6026622"/>
            <a:ext cx="352424" cy="352424"/>
          </a:xfrm>
          <a:prstGeom prst="rect">
            <a:avLst/>
          </a:prstGeom>
          <a:noFill/>
        </p:spPr>
      </p:pic>
      <p:sp>
        <p:nvSpPr>
          <p:cNvPr id="4" name="TextBox 3"/>
          <p:cNvSpPr txBox="1"/>
          <p:nvPr/>
        </p:nvSpPr>
        <p:spPr>
          <a:xfrm>
            <a:off x="179512" y="116632"/>
            <a:ext cx="8750696" cy="369332"/>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323528" y="188928"/>
            <a:ext cx="6264696" cy="4104321"/>
            <a:chOff x="330" y="1867"/>
            <a:chExt cx="4500" cy="6810"/>
          </a:xfrm>
        </p:grpSpPr>
        <p:sp>
          <p:nvSpPr>
            <p:cNvPr id="16387" name="Text Box 3"/>
            <p:cNvSpPr txBox="1">
              <a:spLocks noChangeArrowheads="1"/>
            </p:cNvSpPr>
            <p:nvPr/>
          </p:nvSpPr>
          <p:spPr bwMode="auto">
            <a:xfrm>
              <a:off x="495" y="2766"/>
              <a:ext cx="4335" cy="5911"/>
            </a:xfrm>
            <a:prstGeom prst="rect">
              <a:avLst/>
            </a:prstGeom>
            <a:solidFill>
              <a:srgbClr val="FF505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Well done so far to all pupils who have started their sponsored run, swim or 3-legged challenge for Sports Relief 2014.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We have witnessed some very motivated individuals and have been thoroughly impressed so far with the efforts of all pupils.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Please continue to gain sponsorship for your challenge and remember to set your goal.  We will display all results/mileage on our main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notice board in the PE corridor.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We have individual, class, year group and whole school mileage recorded.  A total of the money raised will also be displayed.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pitchFamily="34" charset="0"/>
                  <a:cs typeface="Arial" pitchFamily="34" charset="0"/>
                </a:rPr>
                <a:t>Keep striving for your set mileage goal!!</a:t>
              </a:r>
              <a:endParaRPr kumimoji="0" lang="en-GB" sz="14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8" name="Text Box 4"/>
            <p:cNvSpPr txBox="1">
              <a:spLocks noChangeArrowheads="1"/>
            </p:cNvSpPr>
            <p:nvPr/>
          </p:nvSpPr>
          <p:spPr bwMode="auto">
            <a:xfrm>
              <a:off x="330" y="1867"/>
              <a:ext cx="4050" cy="1433"/>
            </a:xfrm>
            <a:prstGeom prst="rect">
              <a:avLst/>
            </a:prstGeom>
            <a:solidFill>
              <a:srgbClr val="FF0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4400" b="1" i="1" u="none" strike="noStrike" cap="none" normalizeH="0" baseline="0" dirty="0" smtClean="0">
                  <a:ln>
                    <a:noFill/>
                  </a:ln>
                  <a:solidFill>
                    <a:schemeClr val="tx1"/>
                  </a:solidFill>
                  <a:effectLst/>
                  <a:latin typeface="Calibri" pitchFamily="34" charset="0"/>
                  <a:cs typeface="Arial" pitchFamily="34" charset="0"/>
                </a:rPr>
                <a:t>SPORTS RELIEF 2014</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7" name="Picture 6" descr="https://encrypted-tbn1.gstatic.com/images?q=tbn:ANd9GcSOEA-LIkamEg5zvgCGNifD_L-BrIixiOPang75v0nfeQcceRkWsA"/>
          <p:cNvPicPr>
            <a:picLocks noChangeAspect="1" noChangeArrowheads="1"/>
          </p:cNvPicPr>
          <p:nvPr/>
        </p:nvPicPr>
        <p:blipFill>
          <a:blip r:embed="rId3" cstate="print"/>
          <a:srcRect/>
          <a:stretch>
            <a:fillRect/>
          </a:stretch>
        </p:blipFill>
        <p:spPr bwMode="auto">
          <a:xfrm>
            <a:off x="7452320" y="152860"/>
            <a:ext cx="1104900" cy="1143001"/>
          </a:xfrm>
          <a:prstGeom prst="rect">
            <a:avLst/>
          </a:prstGeom>
          <a:noFill/>
        </p:spPr>
      </p:pic>
      <p:pic>
        <p:nvPicPr>
          <p:cNvPr id="8" name="Picture 8" descr="https://encrypted-tbn0.gstatic.com/images?q=tbn:ANd9GcRpVK1MlwRHW5bSiMLtBICfukn653-A3DQc8iyVzref1xdTsO5c4A"/>
          <p:cNvPicPr>
            <a:picLocks noChangeAspect="1" noChangeArrowheads="1"/>
          </p:cNvPicPr>
          <p:nvPr/>
        </p:nvPicPr>
        <p:blipFill>
          <a:blip r:embed="rId4" cstate="print"/>
          <a:srcRect/>
          <a:stretch>
            <a:fillRect/>
          </a:stretch>
        </p:blipFill>
        <p:spPr bwMode="auto">
          <a:xfrm>
            <a:off x="7244345" y="1268760"/>
            <a:ext cx="1531565" cy="1531565"/>
          </a:xfrm>
          <a:prstGeom prst="rect">
            <a:avLst/>
          </a:prstGeom>
          <a:noFill/>
        </p:spPr>
      </p:pic>
      <p:sp>
        <p:nvSpPr>
          <p:cNvPr id="9" name="TextBox 8"/>
          <p:cNvSpPr txBox="1"/>
          <p:nvPr/>
        </p:nvSpPr>
        <p:spPr>
          <a:xfrm>
            <a:off x="-601690" y="4293249"/>
            <a:ext cx="9566178" cy="2308324"/>
          </a:xfrm>
          <a:prstGeom prst="rect">
            <a:avLst/>
          </a:prstGeom>
          <a:noFill/>
        </p:spPr>
        <p:txBody>
          <a:bodyPr wrap="square" rtlCol="0">
            <a:spAutoFit/>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We ran/swam	  		–	</a:t>
            </a:r>
            <a:r>
              <a:rPr lang="en-US" sz="3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1604 Miles</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PE event money raised	– 	£1121.21</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Wrist Bands</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staff event –	£  238.07</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Total Money Raised 	– 	</a:t>
            </a:r>
            <a:r>
              <a:rPr lang="en-US" sz="3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£1359.28</a:t>
            </a:r>
          </a:p>
        </p:txBody>
      </p:sp>
      <p:sp>
        <p:nvSpPr>
          <p:cNvPr id="16392" name="AutoShape 8" descr="data:image/jpeg;base64,/9j/4AAQSkZJRgABAQAAAQABAAD/2wCEAAkGBxITEBAUExQWFhQWFx0aFRQYFhgZGhwbHRoXGBUgHx0YKCgsHBolHRoYLT0iJTUrLy4uIys/ODMsNyotLi4BCgoKDg0OGxAQGzclICUtLzc3LCwtLiwsNyw3LSwrLiwtLDc0LCwvNy8tLCwsLDQsNCwsKzQrLCwsNC03LSwsLP/AABEIAMAAwAMBIgACEQEDEQH/xAAcAAACAgMBAQAAAAAAAAAAAAAABAUGAgMHAQj/xABBEAACAQIDBAYGBwYHAQEAAAABAgMAEQQSIQUxQVEGEyJhcYEHIzJCUpEzYnKCobHBFJKi0dLwFRY1Q4OTsmNT/8QAGgEBAAMBAQEAAAAAAAAAAAAAAAIDBAEGBf/EAC4RAAICAQMCBQMCBwAAAAAAAAABAhEDBBIhBTEiQVFhkQYTsTKBNGJxcsHh8P/aAAwDAQACEQMRAD8A7jRRRQBRRRQBRRS+LxiR2zHVvZUC7Me4Df8ApQDFLYrHxxkBm7R3INWPgo1NL9VNL7Z6pPgU3c/ab3fBf3qawuDjjByKBfeeJPMk6k+NALHFTN9HEFHxStb+Fbk+ZFe/scx9uc+EaKg/izH8afooBH/C094yN9qR7fIGtLdHcId8EZ7yoP51KUUBFr0ewg3QRjvCgflW7/C090yL9mR7fImnqKAQODmX2Jz4SIrj+HKfxrwYqdfbiDD4omv/AAtYjyJqQooBbC4+OQkK3aG9Dow8VOopmtGKwccgGdQbbjxB5gjUHwpXqpovYPWp8DGzj7Le94N+9QEjRS+ExiSXynVdGUizKe8Hd+tMUAUUUUAUUUUAUUUUAUUVHzStKxjjJCjSSQcOar9bmeHjuA9nxbMxjhsWGjyHVE/qe3ujzIrbhMCqXOrOfakbVj/Idw0rdh4FRQqiyjcP741soAoorF3ABJIAGpJ0AoDKiq2/S5JGKYKJ8WwNi8dlgB75m7JtyXMe6sRgNpzfS4mPDKf9vDx53H/LLpfwSgLNWLOBvIHnVeHQ2BjeaXEzHiZMRJY+KIVX8K8/yFsvecFATzKAn5mgLErg7iD51lVb/wAhbL3jBQA8xGAfmKD0MgU3hlxMJ4GPESWHgjll/CgLJRVZOB2nD9FiY8So/wBvER5HP/LDpfxSsk6XJGwXGxPhGOgeSzQE90y9keDZT3UBZKKxRwQCCCDqCNQayoBXF4JXsdVcezIujD+Y7jpWqDFsrCOawY6JINEf+l7e6fImn614iBXUqwup3j++NAbKKj4ZmiZY5DdTpHIePJW+tyPHx3yFAFFFFAFFFL47E9Wha2Y7lUb2Y6KPnx4UBoxszMwhjNmIu7j3F/rOtvM8Kbw8CooVRZRuH98a07PwuRe0buxzSNzY7/IaADkKaoAooqA29tqQSLhcKA+KcXJOqQodOsktw32TexHAAkAb9udII4GSJVaXESD1eHTV2G7MeCRg73aw89Kj4ujkuJIfaLhxvXCRkjDr9q+szd7dnkoqT2FsOPDKxu0kz6yzvYvIe8jco4KNBwqVoDCKNVUKoCqNAALAeAFVrb/TzA4VmRpOslX2o4hnIPJjuU9xIqvelPpg8R/Y8OxVyoaaQb1Vr5VU8GNtTwHiDXIRMguBwOtuZPPxO+q55K4ROMbO37E9J+DmkKSZsN8LTFAh7swNlPcbXq7RSBlDKQVIuCDcEdxG+vlwyrxNvHTw38DUjgOkmKggfDQy5IJLs4A1W/tZGHsBuNu+1iajHL6nXBo6v0o9JkGHdo8On7RIpsxzZY1I0IzWOYjkoPeRUPhvS82X1mEBa/uS6W+8L37vxrmccL2GWNrcLgL+BtWRgk//ADPzX+dVvPz3L1o8zV7H8M+iOjHSKHHQdbCSLHK6N7SNyYD533EbqlJY1ZSrAMp0IIuD4g1wP0fbfbCY+LNdY5iIpVYEbz6thzIY8OBPdXf60QluVmacHF0yry9HJcMS+znCDe2EkJOHb7NtYW717PNTUhsPpAk7PEytFiIx6zDvo4HxDg8ZO51uPPSpiorbuw0xKqczRzIbxTpYPG3cTvU8VOh41IiStFQGwdtSGQ4XFAJikFwRcJMg06yO/ldN6k8iCZ+gNeIgV1KsLqd4/vjSmCmZWMMhuwF0c++v9Y0v5HjT9K7QwudeybOpzRtyYbvI6gjkaAaopfA4nrEDWyncynerDRh8+PGmKAKj4vWzs3uRXVO9z7Z8hoPvVv2jiTHEzAXbcg5sdEHzIrLA4YRxqgN7DU8Sd7E95NzQG+iivHYAEk2A1JPLjQER0k2u0EarEokxErZMPEdxc8W5RqO0x5Dnas+j2xhho2uxeWRs88x9qRyACe4AAADgABUZ0WjOJlk2hIPbGTCKfdgB9r7UrDMfqhRwq0UAUUUUByj0pdEpnxUeJiGZJTHHKt9Va+RD9lrqNNx8dIVegE5hZ8qjMwJiKvnzAgAHcAoIGt8ttbmuvdJoi2EntvVc4HehEg/81BQ4VG6/CnP1DpdCb3PWFncrJawC5gAu8W5WqjLBXZqwanJjTjH8J/k51juhmMSBsRJGmaEFjGr3YqAb2sCGFiTbQ6VTsZKjZSiZXO42GUjibry01r6MnIWNrkBVU3ZtQABqTzFq5T0vRpBFHDG80YLMkyIz3A6oMBl3rcMbqAguALkVQ1GK3dqNkNZkyS2ZGmn3tL5vgldkdClcSdbNKzqqsOrAjQh1zKO0jE8LkE+VbsH6Plkiz/tEyM65o1KKMpI0DrICd9uINN7F28v7PhJWDFokaCWLKQysMtm7VrZggIB3g6airauNQmJb2eQZkQghrWzXI3qBzPHTfpXdsa4RS9VnT5m/lnDMVhcZELyRKxWS3ZILK63cFkUkqtkJubaC+ldw6G9KY8fAHUZJF0liJuVP6qbGx/UEVH7C2KJ165lWON1YpErZhmdDE7NoNQpYW72JJJFud9Gti49NoGPD54pELLJKyMY0sLnPwdJLAgXvrcW3i6K2VS7nJTepg3klzHtfmvT/AL1O6UVjHewva9tbbr8bd1ZVeYCK6Q7GGJjWzFJY2zwTD2o3AIB7wQSCOIJFYdG9rtPGyyqI8RE2TERDcHHFecbDtKeR53qYqr9KYzhpY9oRjRAExaj3oCfa+1ExzD6pYcaAtFFeIwIBBuDqCOXCvaAj5fVTq3uS9l+5x7DeY0P3akK0Y7DCSNkJtcaHiDvUjvBsax2diTJErEWbc45MNHHzBoDTizmnhTgoMjeVlT5lifu0/SGB1mxL96oPBRm/N2p+gCq301cyJDg0JDYt8jkbxCBmxB7ux2b83FWSqzs7121cXLvXDRpAnc7+un87GEeVAWSKMKqqosoAAA4AaAVlRRQBRRRQEdt7aPUQlgAWJCopvYs269vdAuT3A1z3FwJGUaVppEQKqvGiBwMzOqhG1Fu0QyaiO2bdmNz6bxMcKGS2dZYyoO5izCMC43Xz7+FRGz8BIzlpkVVC5RHcNclI42YkaWITQb7E3te1fM6l1HFpINyfNcLzZbji32JQSu6SdZGIoyh1d1J1BuTluFW3eag+jG0WcnrwEndUyLc2aJUAQoTv1zEjeCeViZFNiwi2jMBuV5ZHQcrK5I08NKz2wkJiPX2CaWPEMTZcttc97Wy633V5TqXWcesgsGOLp/N+VLm/nk0Rg1yz3HbPEnaVnjktYSRsVbwNt47jeltl4xY1Crh5uuIHWHIdWG8mVzZhe+tz+lMbEnMmGgc3JZASWBBJtvIO49xp6sOk6rqNDuxLlejvh+xJwUuSo4nZ08TpKcRMisZAY4dUi6x86jddgCzG5GpAGgNqsvQ7bzT9ZHIwdk7SSArd0LMozKtsrgqQbAA2uNDW15lUqCwBY2UE2uQLkDmbA0ptONVXrlIjkiuyv4+0rW9pW0BHgRqAa+t0/wCpMikoaiN2+69/bzr2Kp4F5FsopLYu0lxEEUy6Z1BKnerW7SsODKbgg7iKdr2xlCsJYwysrC6kEEHcQdCKzooCt9CnMaTYNyS2EfIhO8wkZsOe/sdm/NDVkqs7R9TtXCS7lxMbwP3unroPPKJh51ZqAKQwhyzzJwYCRfO6v8ioP3qfpDHaTYZ+9kPgwzfmi0B7sfWNm+KRz5ZyB+AFPVF9GGvg8MecYPz1/WpSgCq50EGbDzSnfNiZpCeY6wpGf+tEqwyNYE8hVd9HH+k7PJ3mBCfEi5/OgLJRRRQBRRRQEb0hwjS4aRU9sZXQc2jZZFHmVA86gtg4gyxGU5vWOzANcFVDFVFju0Uac71ZtoY6OFC8hsNwAF2YncFA1ZjyFVjZOdWljkULc9aig3yrIzEqTxZWDbtNRyry/wBUabdgWZd4un/R/wC6NGB80SdJbXHqr8RJGR4iVDTtKbUPqj9pP/aivG6H+Jx/3R/KNM/0sw2KfUqDwZ1/dkdf0p6lMGMsmKT4J2I8JAs35yGm6l1GGzV5Y/zP8iDuKFNqQq8MgYAgKSO4gEgjkQeIqPwmCkSTB9e5njdR1GgBRwhctIB9IbA2fcDbS5vUpj/opfsN/wCTWjZM6vGuIJAiEQWJjoOrABd9dwYgb/dUc69D9M44TjklJW01Xs+exTmu0b2bqMTE6bsRII5U+JsjMsg+sAljzX7IqyVCbEw/WN+0uCLgiBWFiqHexB3M9gddQthob1N17WCaXJll3CiiipHCudOxlw8Mo3w4mGQHkOsCSH/rd6sdVv0j/wCk7QI3iByPEC4/EVYo2uAeYoDKkdsfRq3wyIfLOAfwJp6ovpO1sHiSN4jJHlr+lAHRhbYPDA7xGAfLT9KlKR2PpGy/DI48s5I/AinqAxkW4I5iq76OP9J2eDvECA+IFj+VWSq50EOXDzRHfBiZoyOQ6wvGP+t0oCx0UUUAUntXaAhjLkFiSFRBvZ20VRy14nQC5OgpyofpRh5GiRo1LNG4ay2zZSGR8t/eCsSBxtRgipsQVkRpLz4lgBEi2CLmzaJfQABWJc3YgeC1Xem22Z8DNh2JWSWVHvHa0aKClrW7TNc72POwG6meg8WIbHl3jbIkAiaR1YDsBQmXOBlZruSAPHhSPph2TJJNBLGrPkhbrFGuVAy9oDedW1tw8KrWnxZlszq4vvZzJOSj4O5BP6R8XwjgHk5/UUjienONcqXaPIrKzRpHbMFYPa7EnhwtUFgcNJM6xwoZHb2VXXxN9wHebCrYfR1OsLy4jEQwqqlm0aTKBvuRlHyvUl0jpenkmsaT/dv/ACZY5dTk7Mw6Y9I8Sm08W2HneNT1RAAQrrBE251N/apD/O20bW/aB49THf8AK1QUspdix1JCC/MJGkSnXiQgNu+sa1vpejy1LJii36uKv9yuWoyKT2ydHUehMbYmITYzESTFy2WIlUiULIY1zCMKHZiDZWuO6rbiIVkxGHgPsZWldODCMosan6uZwbcco4VxPZG3J8P2YypS98jDcToSrCxDWLDjbMSACb12X0fQ58LFinfPLOgJ3hUGvq1HAKbjvt3Csj0UcEvBFKPskl8I2486nGvMtVFFFSJBRRRQFb9I/wDpO0BxMDgeJFh+dWKNbADkKr3Ts5sPDEN82JhjA5jrA8g/60erHQBUX0nW+DxIG8xkDz0/WpSkdsfRqvxSIPLOCfwBoDzA6TYlO9XHgwy/mjU/SGLGWeF+DAxt52ZPkVI+9T9AFVnZ3qdq4uLcuJjSdO909TP526k+dWaq301QxpDjEBLYR87gbzCRlxA7+x2rc0FAWSisYpAyqym6kAgjcQdQayoAooooAqv7dnEWJika+XqZBpvJzRWUc2O4CrBVe2kizYxAQCMKA4P/ANZAyr5qgJ+8DwqM/wBJ2PcV2FsZITLL1aJPOc0uQAAfCgtwHE+8xJ41jtLDLinMDqGgjKmdSLh30eOM9w7Ln7o5itu39qGCI5AGlKsUU7hlF2ZvqjTxJAG+mdlYUxwxoTd7XduLO3akY95Yms9vuXV5FR6U+j/DvE8mFVYZVGbKCRE9tSCu5CRftLbvvXPl6PYg4E47LbDggWI7TKxsZByRTbXiLncLm8+kraOIbCgwnLhTL1TyKxDyML6C26IMpF/eI+HfaPRztVsZs4CezuhaKQ2AzAeySBxKFb99634cmWGO2+LMeSGOU6rmjhSNmIVe0x3KvaJ8ANTXcfRVhpI9n5JQVdZZLxnenavY/O/nTGxMGkPWQhEDwtlzBQCyHWJiQNTl0J5qaV2vhpxJIUdxCy9ZIidkuUGV1Mg7UeZApBW1ypudajl1X3Htao7i0+zm7JHG9KlEjpDE0/VnLKysigNxVcxGdxy0HC99KmsBjUmjSSM3VhcaEHkQQdQwNwQdQapWMOD66FMGiKyC87RgAdWyNlRiPacvlPEixuRfWV6L4jLiJoeDr1yDvuEl/HIfFjXdvh3BT8e1looorCWQKrMxsoBJJ3ADUmqywrm0fXbVwkW9cNG879zv6mDzymY+VWaq30KQyJNjHBDYt86A7xCBlw47ux2rc3NWSgCkMd2psMneznwUZfzdafpDCDNPM/BQI18rs/zLAfdoDdtHDGSJlBs29DyYaofmBWWCxIkjVwLXGo4g7mB7wbit9R8Xqp2X3Je0nc49tfMaj71ASFeOoIIIuDoQeXGvaKAq/RaQ4aWTZ8h+jGfCMfegJtl+1Exyn6pU8atFQ/STZDTxq0TCPERNnw8p3BxwbnGw0YcjztWfR7bIxMbXUpLG2SeE+1G4AJHeCCCDxBBoCVooooAqh4QyTy4gwmcs8rNcSpDHZbRpYhWZ+yinUW10p/p/0mgw+Gmj65RMVAESm8hUsA9gNxy5rE28RUXgNoRJgzNHjYo0tYJFZzm1IQCTQE8lVf1pXAs3zdHtoPm61oGF07QkdXCRt1mW/VlSzOFu2UaDdxpWfHzLGVheQzOerSGZ1kV2Y5SY5hqGQHMVfgp7IGtGF2xOyoJ8TNEjRi8xjiVDJvaxiJMad7EX51o2vhcRKxQiOUL1Jw+IXESKokd2Clt7C40upewOm8gccEuGgpX2ZCelFcRCmBhkdBBlOWNBZFZAqi7Nq5ys2unHSrD6FsM4w2IkIIjkkBjPxWXKxHdfS/dVv2SyYnDR9agcr2ZFkVSRIhyvcHS+YHXiNRvqVRQAABYDcBVv3PBsor+3499kZtXZbO6SxOElUZbkZkdTqVcC3HUEag9xIKf+D4iUZZ5VWM+1HAGBYcQZG1AP1QD31YKKqcU3ZbbKptvZAh/Zmw8Hq40aIxxKLqrFGUhdLgFDfj2r86z6O4CU4jr3jMaLG0aB7Z2LtGzEgXyqOrFgTc3OgtraKKnve3aV7Fu3BVX6UyHEyx7PjOjjPi2HuwA+z9qVhlH1Qx4VJ9IdsjDRrZS8sjZIIR7UjkEgdwABJPAAmsOjeyGgjZpWEmIlbPiJRuLngvKNR2VHIc71EmS6KAAALAaADlwr2iigNGOxIjjZyL2Gg4k7lA7ybCsdnYYxxKpN23uebHVz8ya0S+tnVfci7T97n2F8hqfu1IUAUvjsN1iFb5TvVhvVhqp+fDjTFFALbPxWde0LOpyuvJhv8joQeRpmkMbCysJoxdgLOg99f6xrbzHGm8POrqGU3U7j/fGgNlQG3tiyGRcVhSExSCxB0SZBr1cluG+z71J4gkGfooCK2DtxMSrDK0cqG0sD2Dxt3gbweDDQ8K09M5cQuCmOGuJdBmC5mVSwDsqj2mVSSB3Vntzo+k7JKrNFiIx6vEJo4Hwng8ZO9GuPPWo+LpHLhiE2igQblxcYJw7favrC3c3Z5MaA5QnRlHzFMQzNftFgGObjn3HN460bF2aIZ2XEIhZgBDLoVO/MBm9lrW0+RNdj2x0fw+LCyA5ZLdieMjNbkTqHXuNxy1qLwfQVM4OJkGIRTdYjEqoTwLAk5rctBfhVv3ZNU2UfZ5squELwFuqAKMbtCTlF+JQjRCeItYnkbmpDo1hI8TPiUjefD6RyvEuVcsge4bLZl1yLqtwSDxvVmk6EYO/ZEsY+FJpAv7t7DyqR2LsKHDBurDFm9p3ZnY2vYXbgLnQaa1FztUSjjqVjOzsBHChWMHUlmLMzMzG1yzMSSdBvpqiioFoUUVhLIqqWYhVGpJNgPEmgM6itu7cTDKoytJM5tDAli8jdwO4Dix0HGoyXpHLiSU2cgcbmxcgIw6/ZtrM3cvZ5sKkNh9H0gZ5GZpcRIPWYh9XI+EcEjB3Ith560Bo2DsWQSNisUQ+KcWAGqQoderjvw3XfexHAAAT9FFAFK7QxWReyLuxyxrzY7vIaknkK3YidUUsxso3n++NKYKFmYzSCzEWRD7i/1nS/kOFAb8DhurQLfMd7Md7MdWPz4cKYoooAooooAqPnhaJjJGLqdZIxx+sv1uY4+O+QooDXh51dQym6ncf741spCfCMrGSGwY6vGdEf+l7e8PMGtuDxyvcaq49qNtGH8x3jSgGqxdQQQQCDoQdQayooCtv0RSNi+ClfCMTcpHZoCdd8LdkX5rlPfWIx+04fpcNHiVH+5h5Mjn/im0v4PVmooCtjpnAuk0WJgPESYeSw8XQMv40f592XuONgB5FwD8jVkrFkB3gHyoCu/wCfdl7hjYCeQkBPyFB6ZwNpDFiZzwEeHksfB3Cr+NWJUA3ADyrKgKycftOb6LDR4ZT/ALmIkzuP+KHS/i9ep0RSRg2NlfFsDcJJZYAe6Feybc2zHvqy0UBiigAAAADQAaAVlRRQBWvETqilmNlG81pxmOVLDVnPsxrqx/kO86VqgwjMwkmsWGqRjVE/qe3vHytQHkELSsJJBZRrHGeH1m+tyHDx3SFFFAFFFFAFFFFAFFFFAFL4vBpJbMNV1VgbMp7iN360xRQEd1s0XtjrU+NRZx9pfe8V/dprC4yOQHIwNt44g8iDqD41vpbFYCOQgsvaG5xow8GGooBmio/9lmX6OXMPhlW/8S2I8wa9GMmHtwHxjdXH8WU/hQD9FI/4og9oSL4xvb5gVpbpDhBvnjHcWA/OgJSiotekOEO6eM9wYH8q3f4onuiRvsxvb5kUA9RSBxkx9iA+Mjqg/hzH8K8GFmb6SUKPhiW38TXJ8gKAZxWMjjAzsBfcOJPIAak+FK9bNL7A6pPjYXc/ZX3fFv3aYwuAjjJKr2jvc6sfFjqaZoBfCYNI75Rq2rMTdmPeTv8A0piiigCiiigCi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4" name="AutoShape 10" descr="data:image/jpeg;base64,/9j/4AAQSkZJRgABAQAAAQABAAD/2wCEAAkGBxQTEhUUEhQVFhUVGRUVGBUYFx4cGBkdHxoaHRgiGxsYHyggGhwlHBsWIjIhJSotLi4uFyEzOTMtNyguLysBCgoKDg0OGxAQGzQlICY0LjAxNDg0LCw0NCwsLCwsLDUtLC0sLC4vLCwsNS0vMDQsLCwsNCwsNiwsLCwtLCwtLP/AABEIAFsAeAMBEQACEQEDEQH/xAAbAAABBQEBAAAAAAAAAAAAAAAFAAIDBAYBB//EADwQAAIBAgQEAwUFBgYDAAAAAAECEQADBBIhMQVBUWEGEyIycYGRoRQjQlLRJEOSscHwFVNicsLhM4Ki/8QAGgEBAAMBAQEAAAAAAAAAAAAAAAMEBQIBBv/EADARAAIBAwMCBAYCAQUAAAAAAAABAgMEERIhMQVBE1FxgRQiYZGx8NHhwSMyM0Kh/9oADAMBAAIRAxEAPwD3GgFQCoBUBw0AH41xoWTlUBniddlHKY1PuH0qnd3kaG2MvyLVtaSrb8IyuL8Q3pB81gDqCoGX6A1mfHXE+NjWh0+glus+o/h/i+6jQ4863vnXcfECD7j86tUb6aXzrJHX6bSf/HLD8nwaTGceQC3kIm6MyltgDtI6nXTsanu7xUIppZb/AHcyqdBybT7ERvMdTdf5gD6Csl9TrPv+CbwEuwyzxZrfqZ/MtczpmXqQQPUBzB1035VbtupNy01V7/yczttvlNCjggEEEHYjatkqD6AVAKgFQCoBUAqAhxGIVFLOQo6muZSUVlnUYSk9MVlnmuKxTXrwe3r5jO4EwMo0HwiDXztROtWm/sfSUoqjSin9Pu9w1wvhtuyyAqWc5iHynKsamOSb6ddatwpqO5RrV5T27BvMwYRlyANO+aZGWOURmn4VMsFRp5KeGwoZmZvzFSCAQyrIVTO0Ezp0FSNp7s5Sa4JL2AtgqVS2on1SkyIOg1ABmNddjXDhBb4O05eYPwtyUg7qxBHxr5y5zGpJPzLeHnKCvhNctp7QjLaconZSFYD4Zo+Ar6bp1eVagnLlbGbcQUZ7dw9V8gFQCoBUAqAVAKgMp46dTbQBlzhx93IzEHQ6b/2azupRTpc8M0ul58XjZow3B8etpx5jQVkDoV0nSORB1nSByNUIYS1I2a0XJ4xsbezidmU5lI5bjoe4irEWjLnFrksJeLMAAZ1hebHv0A69/nJBOTwiCXyrLJMRYNkzPpOuePTJjNm6AkSD3Pxs1KendcEFOalt3ONd/E5AjkDp8Sd6hckidQfkZXimOHmZrZIHM/hYiI1Pad99I61nXKozUm1l+/tvwWY52SZs/Db2zbPl3FuGZcryJAMfAQPhWxZ0Y0aSgnn+zKrVVUm2gzVojFQCoBUBwmgFQAziHHLVpC2YOQSAqnUnp2qGpXhBZbPG0jzril8lmhbh8wl+QIJMlSRuBoJ6HtWJVjGdTxIv1z2Nq16lRhTSns12/e4NQAnKwKSyqXKz5YkRA/EQdR1Jr2lTetblmr1W30Zju/Lj7/vobXxHYARQqiyXnKF9L5V9pmj0ruBAHPflX0dC2p1Z5kspHy13fVaFLEJbvgD8KdhiBmaPOy2yZdVUichAVpMyRBOsirHw1H4fXQeVvvzlf12KNPqNed26VwsNpbeT/sJeIsNbB8u4Tc0BfMTl12AWTvuZJ5da8oQSTqPhe5Je12mqMeX7beoO4TZVsVYXWDOns6BTHsxHvqeUaTt3OC5fvnO/O5Ut6tf4tQnJ7LjO3CxxsbDiWCYW3Ry92w4IbndTupj7wdiM3+7as1rKwzbKfhPhKYKzcbOhtMA4Ya6CYOb8QK5SByJPWucRgvoeKKitixjfF9hMpUm5M+yNojeffUUrmCDmkHLF5XUMpBVhII2IqdPO6OiWvQB+McX8o5VGsTJ2A/rWfd3ngvTFZZzKWDGY/GtcclmLHXTp1gchWZOrOp80mc5DXDuLZMPcF5/UQwthpJ9n5xJ61oW1fFJ62e52M/g8LoD9P5VlTqYWkjSLLN071EjorLazMXIPKNIg899z/q6dNZmnhJRTydVIxjw8lfinEn8zNcMrlVFY+yOZE7A6jftX1XRbinVpTpyktb7PyxhevfJj9TpV04VVF6V3Xrv6fRg+/ji5AtEZpUg6HKQRB05CAda1NrOhL4iSw84wsc9sNvO/H/pUpUp3l1B0Iy2xnO/HfKS2xyFeJ3rpv3HKFgzllK6jLssjfYCsul1axnS8GVRwayn279nh7GnddJvviPHpwU0+3t5NorYPEXVxFm4Eb0OJLCAQdDM9iann1CwjQVGNXU9kvPPbhJHFp0zqDuXWlT0rvvt9e7Z6tibwRWY7KJqlUmoRcmaucGExeMbygsEZixdSfTJJOg6TNY1a78SOlM6qSg0lEHW8MhmRqf7+FVHOa4ZBgs2nNko6Eyh2kkQdxE86lo3M1NPJ7wbHw9xk4gPKZChA3kazH8q2bev4qbwdxeTnH+B+eVYNlI0JiZX9a8uLaNVpiSyZv/Arlu55awWJADExI1IP0M9x3rMq2U3PRnbsdThnePAUw3h9/MU3VQqupM79oqS3salOqm8YI1FjeO8BcS1gSCfYGmXTlr9O9d3FhqnriJR8jJXrN1XNoqxf8gEkkieXaqjpNT043JZUkop+f7+fwajhvA7ucJeU5Mslgdz099WKfTn4nz8Eaic4pwp7Ochc9o5nJG6jcyDuB1qve9Lm566X2Ni1uaWlRe2PswU2AuZTFgqGA9UBRDQASfjJ0qKPTa7msr3LXxdCKypfYm+x38mlpvQCMwgg5TlMCZOoPKvH0uspPP1OYXdDCxLyGYdGuXERFJIZGOkQoYEzPy+Nc2VrV8WL0vCf1X5Ja9WEacsyW6eN8m64hhvMtOkxmBAPQ8q+lqw1xcWfONZRguIcJuWnAuEtoD6QTM/9g1iVreVJqMVnJ444WxDiECDMJEbqf70qom29MkcRWp4O4C6XlcpJ3gDUfDlXrozb+VHslh4NL4f4fiLF0hlQ239TNOogaCtu2pVKWzWx7FNGnq8dg3jaAIt3naYPPbZ//kn5VDWWFq8t/wCSSly4+ZFc46gViASVaI5kdR2gGqc+p0YxcucPH19fQkVvLODjcdTM40OUSpn2j07bikupU05Ly4+voFbywmA+H48fa3usohwigndesfSqlK/j4+rH+7Ht+snnRfhpZ4NHxvHCzZa4SBEAE7AkwJrbk8LJWoUXWqKC7g/h+Fv3MOqXHUrcU5iQRcCtOm8ElTE6ROxpDOnc9udHiy0cE3i7EC1gr9z/AC7Zf+GD/SuiAJYGxkton5VAPc8/rNAUeKWb3m27lkIfRcttnJ9OYoVaB7UFD6ZE5txQMqeCcQ72Wz3DdIYHMf8AUqsRptqduU1HTeUXb6mqc0ksbf1n3LnG7oQ2rhn0uRp3Vv6gVBd1Y0kqj7fwQUYuWYoCeK79q6LYUSxZDmA/CRqD8I0NUby6oSW3Oz9u5Nb0ZRlqZosPiLUjLlBZcw0jT++XatGFak2knu1n2KzpyW5bsXVcBlIIPMVLCcZx1ReUctNPDHsYrs8A3FON2QrLPmSCCF21EH1bVSrXtKKazn0GrDyZGxfZUZIBkKCx3kT+v8q+fxiMovvjtvt5FqV18yeNyz/idzMWhdVyHTlAHz0qXx5a3Pu1h7dvuRK4WMY7gx+ILYcPEuxBCg6mDMwdAO9e2ttOpOOj/r37Ild4msYCmJ8aMwjyrUdHJb9K+owVNTXBC3jK+edoe5f1amDzIA8Q8YvPbuIbpK4n7q4IkLoIKD8Oh17A1BKTjJ4ND4eVa2i6S+bOH7/wFcDxjE2nLeeXJRAQwlQd9B1jc966pZe7F9GlSUaUFuuX3fl/kIr4uvjcWj71I/5VLgz8kfDfE3kArbw9pVLFiFJEk7nWa8UEuCSpWnUeZvPYi8QeL89tfuT6WDmHnQTMCNd9qrXls69PQng9o1VB5ZHdxXm+W6xlAWI2bTn1/wC6+crRy8PZ4xxjj/JOrtRWyLlvFLIJWITLAO56/HSfdvUzwnlxwsY9/XB74qUfm239TU+GWBsKVM6tOs6zWx06Om3iiGtNSm2h3HeGtfthVfKQZ7N2Pb9KmuKLqw0p4IWsmWvcDxK/uw3+xh/IxWRLp1aPG5xpZTfDXV9qzdH/AKEj6VBK3rd0/wAh57gziPECnoRGNw/mUhV7t191T21hOq8y2QwC7dvUkksx3Y7n9B2rfhTjCOmKwj0a/Dw2sn510Dq8IH5j9KAkXhCcyx7TA+lcyhGTyyxSuqtKOmDwsp+6CPFeEquUKzD08zOs67++uaXGxFUnKcnKT3YKucPA3Y/KpDg5bsRrmPzoCUmgFw1nRvKRXZHMpkBOVuYMT6Tv2rNvrTX/AKkee540emcM8OWciNcRi5ALB2Jg89BpXdKypJJuO50ooO2rYUQoAA2AECriSWyOivj+J2bChr923aUmA1x1QE9ixFegd9utyB5iSQhAzCSGkIRrsxDQecGNqAnmgFQFXHXrFtc95rSINM7lVX5tpQEIuYUqjzYK3CFRpSHJmAp2Y6HQdKAmPDbJ/dW/4B+lAN/wqx/k2/4RQHbnC7Le1aQ+9aIEQ4VhjIFq0SNCIGhidemhHzoMDxwnDj9zb/hFASJgrI2t2/gq0BPbAA0gDtt9KAdmExzoBBxQGd4lcFnGeddtXLltrK20a3aa6bbB3a4CtsFh5gNvWI+6g8qAGYa1cW4GTDvYU28GAgWQii9iSQSBAIVkLAezmHY0BR4Nj8Q+GV0bGvmwlt7rOhVhdJt5TZJtnN6TdLZAwgLpmOoBPhzYi6LSlsSgXFXAxKupNoWmZAWuoGKFiozQDIiZkUBBgLBstYuPavvbtXMejA27jujveU23CFSzqUVxnUH/AMk7EmgJ8FgWa9aui3dt22xVy6qQyQpw5Us6fgzOCYaPb6k0BPiMXcbEA/tiq32c2VS0wTKTN3zZWEPIi5BAAy6zQFDE4jFDz8n2o3BbxpYG2fLEBvs3knLDN7MBCSZOYTFAXrWGvpdJ8zEsq3cOAG1UqyfekwuozHU7LGkaggPx+AN3DI5W5na/Yv5BmBE3kIDqv5UAkNoIM7UBLxXAftZfJdcPhMUjBWYa5rOVUaQLbsM0QQTE/hkAZlcExGJa1YZbLNgii/ZLiJCm4XDYVvXdZVKZmEZ5UADIaAKYXhjNgUDJcDLikuKqq9sFftKkHyt0TLrkaYG9ARcewVw46VtsZu4RlbyGZsqkeYUxA9FhRrKMCWgxGagLPD8N+3o1uy9tV+0+YTZdSWYiGa+xK31Y6qq+zp0gAbGKARFAMs2VRVVQFVQFUDYACAB2igHxQHYoBRQCoBRQCigORQHaAVAKgORQH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6" name="AutoShape 12" descr="data:image/jpeg;base64,/9j/4AAQSkZJRgABAQAAAQABAAD/2wCEAAkGBxQRERQUExQUFhUWFRgWGBcVFxUYGBgWFxQWHxgXFhscHCggGB0lHBgUITEiKCkrLi8uFyIzOjMsNyktLisBCgoKDg0OGxAQGywkICQtLCwsLywsLCwsLCwsLCwsLCwsLCwsLCwsLCwsLCwsLCwsLCwsLCwsLCwsLCwsLCwsLP/AABEIAH8AiAMBEQACEQEDEQH/xAAbAAABBQEBAAAAAAAAAAAAAAADAAEEBQYCB//EAD4QAAEDAQUFAwgJAwUAAAAAAAEAAhEDBBIhMUEFUWFxkQYTIjJCgaGxwdHwFBUjUmJyouHxByQzQ4KSstL/xAAaAQABBQEAAAAAAAAAAAAAAAAAAQIDBAUG/8QALhEAAgICAQQBAwMDBQEAAAAAAAECAwQRIQUSMUETIlFhIzJxFIGRMzRCobEG/9oADAMBAAIRAxEAPwD3FACQAyAYG1WtlMS97W7pIE8t6ZKyMOZMVRcvCIX15Q+/+l3wUKy6W9Jkv9NbreiXZrZTqeQ9rozAOI5jMKaNkZ+HsjcJLyiQE8aOgDE7Y2681LlVlWzhlW61wF9rpdDHGMpzAO9Y+ZO2dijDhJmrRix7O6LUtr/BsgYzha3CW5GXp74AP2jSHnt6z7FXlmURenJD1VN+jqnbabsntnmnQyqZftkhHVNeUSFPwxgkAIIWwHSgJACQAigCl7Q7Y7gBrYvuE45Nb94+4Kll5PxR0vLLGPR8nL8IyFW0HxPgvcPKcdN0n2ALH3OW5GooqPGyQ6xVnNa4CMQA3LPznbgOqeqJSW2xvfBCtOy30jTuPMkwXHzXZyIyBxHxTnjuHMHpiKcZcNGi7ObaNQmlVEVW/qA9498rTxclz+mfkz8ihQ+qPgvpV0rFFbrQaFcugubUaBwkaezqVi5ds8fI74raktaLlMFZXr2iBVtJqGX3jjlBgcgsfKeXfLct/wAItQrjBfSdB25p6KqsG9/8R3P3OHOBMXesetR20Tqa7uByX5D2au9nkuw+6SSP2VrH6ldS0t8ENlUJeuS9sNrFRsjAjAjUFdXiZcMqvuX9zPtg4PTJMq2RilAClJsB0oDFGwMLamC0V6znzdDjTaBiS4AjD8oBPp4LFnH5bZN+uDUrfZUki1s1BgYGhsAaEYyDmZzM4yp1CKXahrk29ndejfgHyZkj72GAO8T7Al1xoALatKnVFIANc9t4ACAQCd2E7+Y4I8CD22gTD2f5KZvN472ngRgmvlpryhd7WmX301l0OnQGNcRuV92xS2ygqpNlVV+0qF5x0aDoPiTqqUtSn3/4LkIuESPYbXTqsD2EFpkA5ZGDhzSyh28MdFtkkJNC8gHWZpnwNx6+xRTqi98IVSZHFK5dxkZerDDTJYmdhQrrUo+fZKnskULR3Tw45HA8v5UXTcuNFvc3w/JFZB2R17LujbWOiHCTocCutrzaLPEjPdM4+UParYykL1RzWNkCXGBJyCsuSS22JCEpvSR2bQ2bt5t7dInom/LHetidstb0GTxDl7gBJySMDK7Ns4EunG/UHWpiejQsuC1s0298hrIakHvA0G8YumRd00EHqnJDeQ93ml8it6OmjQJVHfgR6XLGeyJlHO9AmmthKOzXOxJA3a/wnxx2RyyEnwQNo2xtnbffMAhpjGJMSon9Hks1VyufbElDEA5giQd4ORCXXGyLfOhrg/hJ2i7YJlF/eFxfLCwAMjJwcSXTOMggRGmmr9pR0Nl52c2twDZ3FUM9boZLBc6ZzSYKhY04gkTy1WHhVfJkRi1/ItjcItlnU2DROQc3DzXEdRqusn03Hk961/BRWXZ7ZUbZ2FWc6i2mb9IOvPvuAgt8kNAGRPsVWzp00v0pPx7LeNl1xUnPiXrQvq6s5zD3ZEPBmW4Y4nM4rPx+nZMLO5izuqcdbNaupMsjbQol7IGczzUV0XKOkSVSUZbZU9w5vlCJVR1uD5LnyRn4Dss5cJEH04pyr7/Ax2KL0zttjdwCdGliO6IUXaXF3z0T9KtbI33WMiU6d90b8Ty1UMV3SJZvtjoule8cFIz/AGm2Z31N7cr2IO5wylVMivfJoYV3xzT+xhKG27VYfsnYAZMqNvN/2nUclSjfOHGjfniYuX9a4f4Dv7d1SP8AHQHENf8A+k55En6RFHpFW997a/sD2HUtNqqg96+4HAudMNiZujIHdCbFyb2/BJlRxqYaS59GvqWum4kXm4GIMerej5ITetmMk4rbLHYtguy9wIzug5gHMndyT8HCULJXP34/gq5N3c9IM+2y5pEgDMfPoV2Vu5LQ1U/S/uTaFS8JyU8X3IglHt4CpdIaOlASAB1qQcIOSbKKkhYycWVtWyObiMRvmD6VVsr7efBajbGXDAGsd7v1KpPKrXDkSdkThrpy9aivyoVx7lyx3CCsEDyiOWHvVNdTk1wtDGtvwBbVnzloY907Yd8mO7UvRk+2tV7H03NrOBc27ca5wm6SS7AxGICW5y9M1enQrltSjsXZ7bJrONK0OpubdlveBuJnEScDh7Elc98SHZ2Kq0p1J8+dD7XttkoOAp0KFV5OMRDRxIBxnTmllOKG4+Pfd5k0iHV7XOukOpNugZNc5mG7D9lF8ilw1tFh9MSfEmbqxGnTALabGugYzJnUAnHerdSrrX0RRgWQsl5k2TBUqPyEDoPXirG7J+tEWq4eQJ2e+dOqjePLZIsiKWifY6BYDMZ6KzCDiVZyUmSVIMEgBIAFVrBokpspKK5HRi5eCstFoc/xAYN3ZfysrqClZX3L0WYwjHj2KiLy5+uv5GPm9Bm0gFahRGPnkY5MFaWT866KO9djUojo/YsLMQWggASOh1C6uhqVakvsVJbUmjyXtVbe/tlU6Nd3beTMD+q8s3Jl3T4Ox6ZT8WPH88ldUpAqOSLib8nNJoyOaRIUu+xVnpvtfd1WNe1zHYOEwWwZ6SrGKk7NMy+rTnGhSi9cnqrKQGQA5Baiikco237O4SiChADoASAGQIQa1tIMADDeq8rdMsRp2jihRNU3nZbt/wCybGLse2OnJVrtR1tMwwNGpj0BVOq2fHR2x9sZSnJ7ZxRyWLjftJp+QisjQdbJV8lfRoWPkVltN2lUcfMvHoJWz0uxyx2vsMthuxL7njFBxgE4k4niTmqvvk7lJKKS9ExS/kb+DioNck1oEWXY2pFvo8S4dWn4KTGerUUeqreMz15bBxw6AEgBIASAGQBAfY4y1d0HFV5VbJ426JdmpXRCmitIilLbK7bB8TI0n3LD6y/2osYyXOwdKqdx5LFqt7HrySOOwgtHA9Cp/wCpfpCdhxVeTkFBOUrHyLFJcAabL1G0N1NMj/k1y2ukP9KaQk2vkj9tnktlbLQQcUHZJ8ceA3i4FO5QvAzg46BI9sFr0WPZEf39D8x/6OUuMvrRR6n/ALWR7EFsnGJ7HSCiQAkAJACQAkAMSgHwYbbO23VbRNIju6YLZ0eSRJG8CIHp3qK/DrvjqZnWZ04WfphaO3gCGuGPA5rEt6JNfsey7DqtUv38Eo7cbGR6KFdLyE9Ezz8fW9lbbu0DnAhgI4mfVor1PR+d3S/sU7eqpcVr/ITaNpqVLFRLQAxwisRneEDxbgTJPH12Mqr4YdtS4HK6dtSk/Znq+zWvxIIP3me8LNTZew+q34/Ce19mRTsx/mvY7mC0p6s9GzD/AOgpf+pHX8D/AFVV1NMcZKHMkn16heEyRskCz16dYkvuGTAgRBBjecUtVqjNMy8vrM74uEVpf9nq9OoCARkQDjhgeByW8mmih7Og8JNph48jgpQHQAkAJADFAAbXZ+8Y5hLm3mlstMETuOhSjZLcdGFt2yKlAkNiq0ZFuDhzHwSfKm9Mz59PtjzHlD7E2KbTVmqx7KbB5wcwuccgMjhn0UjaXgixsaU5PvWjvaPZ+rTqnum1KjCJGLfDn4TJE80Jr2F2JNP6VsE7ZVoy7sN/M4e6VHK6MR1eBfP8I0OxrIaFjLHODpLpww8RxHHVQzs7q3I1cbG+JqtlaNgFx+xdc1uuxb6NQs1Yvf8AsJMjHivAF+ybS3/SDuLXD3pHi2LhIp/GxxsW0kSWMaPxGT0CVYdnsdGlt8snbM2ayk++8d47QmBdP4QpqYKtvuWy4sWOvPJH7UW11emWNc6k1pJe6R4gAfDgcATGunFU8rqfdL4oLnZo4VPxzUpLf2RhuzVsdQtFJ1Pw3nsa4DIhzgCCNYlSU2SjNfk3s3HrsoltcpbR7U1bRxQ6AEgBkgCRyAK0VLrZ105ps5aQ6K7mVlGl3j40GJ+HpVWEXORbnL448FxCufgpChKBB2k3EHgq96b8E9L8kRzvsgN7/dKhb/TSJtbt3+CXs1uZ5BTUb0yK986JysFcUJGtgAdZGk5JvxxJFbIqO1FhpGy1LwugFriRgcHjM7lUyqIxqlKK5LGFdP54teTz6hQY+2URSbDe9YBnjccHE48is3DhY3Fz8nSWScMWbk+dHr4XQHHjoASAPObULXSqvcy1Pc+8SWVAA3PADQDhHpCyo9ZULPjuhpL2i+seMo/SW2yO3lBwLbT/AG9VuDg4G7zBjwjn1IxWzGv5Iqdb2vuVJVuPkurdWl3LADiobKXL2R1ZCi/BOslC43ic+abCHYtIfOfe9sOpCMdApA2lWbLWXhfMkNnEgDEgblHOCn9O9D4zcE5a4Mp2j2q2j3bc33i+AYhtyJJ5/O/Mz6moKEXyXsBu9uTXBf8AZe1tqUs/Fg5zSfE0OHhvDSYPRSdLclW+575IMyPbMugtMqjoASAA2uztqscxwlrgWnkUjW0OhNwkpR8oz+wuybbNVNUvNRwBDJaGhs5kxmeOHJQV4/ZLu2X8rqU8iKg1pezShWDOHQAkAU+2dj974m4PHRw48eKzM7p6v+uP7v8A0s0ZDr4fgwHafZBewlzS2oxpMEeUwTLTvESQfiVS6Xl3YN3xWJ9r9F2ajZHaND/TvaNa1NfUqhpYy62nUAINR0G+XYw6BcEgDEu3LqclKD4Mh0xjLaNqFWFHQBw+oBmQOZCAPPP6kWqnRq0arKpFVwu3JwuNnxkyC0SY4zwKZ/Rztl3RemXMe6MV2SW0Zai4vc1z6mYEucS4YThvOQ3rGy42VyalyzXpSlDVa4Nj2OtTG1Hu70VajmxGIF0GTnN45a5KTp0mm49uin1CmcYra4NWbe7cPWtdvkyNHJtr+HRJsUb6Y/f6gjYaG+lv3+xAaOhbX7wfQjYaJ9lrX2zEfOicIGQAkAMgCLaKlM4OAdwgFMlGMvKFTa8ABbA0AMYABkMAByATtgDdbHnWOSNgDL3HVx6pOQQC01hTY57phjXPO+Ggk+xHbtrkVeTy6u/v3mtUhzn4/haNGN4AYetasY9i4J0tHVgrDvL1y+xvhxHhLsSQDkTGiwutVd/aocM2OmxcoyjvTNHYNp37RRDWBovEHKTLThhkFk4GLZTZ3SZLlYvbRJzezYLdObfkk0bETicB604QmU7GwaTzRoQavZGuGAAO9GgB0rAPOMo0BMAhKA6AEgAdWmHCDPoRoCP9Abvd6vgk0GzttiYNCeZRoXYVtFoyA6I0Ido0BEt9AvGAnMHkUjSa0KnoydXsDQe8uuuaCZLWvIHQGAkg7ocRm9EvyrXgsrd2ap9wKIAaxuIuQCx2jhOeqbOqM4tNvf3H0ZU6bO5EDYnZTuqgqF5eR5OAaBOpxJJUVeOovllvK6m74dmtGss1lDeJ+clZ0Ze9klKAkAJACQAkAJAC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98" name="Picture 14" descr="http://i3.squidoocdn.com/resize/squidoo_images/400/draft_lens17607430module148050287photo_1303244923Three-legged-race.gif"/>
          <p:cNvPicPr>
            <a:picLocks noChangeAspect="1" noChangeArrowheads="1"/>
          </p:cNvPicPr>
          <p:nvPr/>
        </p:nvPicPr>
        <p:blipFill>
          <a:blip r:embed="rId5" cstate="print"/>
          <a:srcRect/>
          <a:stretch>
            <a:fillRect/>
          </a:stretch>
        </p:blipFill>
        <p:spPr bwMode="auto">
          <a:xfrm>
            <a:off x="7144664" y="2715782"/>
            <a:ext cx="1691680" cy="1691681"/>
          </a:xfrm>
          <a:prstGeom prst="rect">
            <a:avLst/>
          </a:prstGeom>
          <a:noFill/>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5949280"/>
            <a:ext cx="685800" cy="5715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512" y="188927"/>
            <a:ext cx="8352928" cy="6408424"/>
            <a:chOff x="255" y="1867"/>
            <a:chExt cx="4575" cy="6810"/>
          </a:xfrm>
        </p:grpSpPr>
        <p:sp>
          <p:nvSpPr>
            <p:cNvPr id="3" name="Text Box 3"/>
            <p:cNvSpPr txBox="1">
              <a:spLocks noChangeArrowheads="1"/>
            </p:cNvSpPr>
            <p:nvPr/>
          </p:nvSpPr>
          <p:spPr bwMode="auto">
            <a:xfrm>
              <a:off x="495" y="2766"/>
              <a:ext cx="4335" cy="5911"/>
            </a:xfrm>
            <a:prstGeom prst="rect">
              <a:avLst/>
            </a:prstGeom>
            <a:solidFill>
              <a:srgbClr val="FF0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55" y="1867"/>
              <a:ext cx="3450" cy="716"/>
            </a:xfrm>
            <a:prstGeom prst="rect">
              <a:avLst/>
            </a:prstGeom>
            <a:solidFill>
              <a:srgbClr val="FF0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4400" b="1" i="1" u="none" strike="noStrike" cap="none" normalizeH="0" baseline="0" dirty="0" smtClean="0">
                  <a:ln>
                    <a:noFill/>
                  </a:ln>
                  <a:solidFill>
                    <a:schemeClr val="tx1"/>
                  </a:solidFill>
                  <a:effectLst/>
                  <a:latin typeface="Calibri" pitchFamily="34" charset="0"/>
                  <a:cs typeface="Arial" pitchFamily="34" charset="0"/>
                </a:rPr>
                <a:t>SPORTS RELIEF 2014</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 name="Rectangle 4"/>
          <p:cNvSpPr/>
          <p:nvPr/>
        </p:nvSpPr>
        <p:spPr>
          <a:xfrm>
            <a:off x="617698" y="1206961"/>
            <a:ext cx="2730166" cy="4770537"/>
          </a:xfrm>
          <a:prstGeom prst="rect">
            <a:avLst/>
          </a:prstGeom>
        </p:spPr>
        <p:txBody>
          <a:bodyPr wrap="square">
            <a:spAutoFit/>
          </a:bodyPr>
          <a:lstStyle/>
          <a:p>
            <a:pPr algn="ctr"/>
            <a:endParaRPr lang="en-US" sz="2400" b="1" u="sng" spc="50" dirty="0" smtClean="0">
              <a:ln w="11430"/>
            </a:endParaRPr>
          </a:p>
          <a:p>
            <a:pPr algn="ctr"/>
            <a:r>
              <a:rPr lang="en-US" sz="3200" b="1" u="sng" spc="50" dirty="0" smtClean="0">
                <a:ln w="11430"/>
              </a:rPr>
              <a:t>1604 Miles</a:t>
            </a:r>
          </a:p>
          <a:p>
            <a:endParaRPr lang="en-US" sz="2400" b="1" u="sng" spc="50" dirty="0" smtClean="0">
              <a:ln w="11430"/>
              <a:effectLst>
                <a:outerShdw blurRad="76200" dist="50800" dir="5400000" algn="tl" rotWithShape="0">
                  <a:srgbClr val="000000">
                    <a:alpha val="65000"/>
                  </a:srgbClr>
                </a:outerShdw>
              </a:effectLst>
            </a:endParaRPr>
          </a:p>
          <a:p>
            <a:pPr algn="ctr"/>
            <a:r>
              <a:rPr lang="en-US" sz="2800" b="1" spc="50" dirty="0" smtClean="0">
                <a:ln w="11430"/>
              </a:rPr>
              <a:t>This is equivalent to running </a:t>
            </a:r>
          </a:p>
          <a:p>
            <a:pPr algn="ctr"/>
            <a:r>
              <a:rPr lang="en-US" sz="2800" b="1" spc="50" dirty="0" smtClean="0">
                <a:ln w="11430"/>
              </a:rPr>
              <a:t>on the road </a:t>
            </a:r>
          </a:p>
          <a:p>
            <a:pPr algn="ctr"/>
            <a:r>
              <a:rPr lang="en-US" sz="2800" b="1" spc="50" dirty="0" smtClean="0">
                <a:ln w="11430"/>
              </a:rPr>
              <a:t>from </a:t>
            </a:r>
          </a:p>
          <a:p>
            <a:pPr algn="ctr"/>
            <a:r>
              <a:rPr lang="en-US" sz="2800" b="1" spc="50" dirty="0" smtClean="0">
                <a:ln w="11430"/>
              </a:rPr>
              <a:t>Thurso to St Ives </a:t>
            </a:r>
          </a:p>
          <a:p>
            <a:pPr algn="ctr"/>
            <a:r>
              <a:rPr lang="en-US" sz="2800" b="1" spc="50" dirty="0" smtClean="0">
                <a:ln w="11430"/>
              </a:rPr>
              <a:t>&amp;</a:t>
            </a:r>
          </a:p>
          <a:p>
            <a:pPr algn="ctr"/>
            <a:r>
              <a:rPr lang="en-US" sz="2800" b="1" spc="50" dirty="0" smtClean="0">
                <a:ln w="11430"/>
              </a:rPr>
              <a:t> back again!!</a:t>
            </a:r>
          </a:p>
        </p:txBody>
      </p:sp>
      <p:pic>
        <p:nvPicPr>
          <p:cNvPr id="6" name="Picture 5"/>
          <p:cNvPicPr/>
          <p:nvPr/>
        </p:nvPicPr>
        <p:blipFill>
          <a:blip r:embed="rId2">
            <a:extLst>
              <a:ext uri="{28A0092B-C50C-407E-A947-70E740481C1C}">
                <a14:useLocalDpi xmlns:a14="http://schemas.microsoft.com/office/drawing/2010/main" val="0"/>
              </a:ext>
            </a:extLst>
          </a:blip>
          <a:srcRect l="34735" t="21777" r="11430" b="5614"/>
          <a:stretch>
            <a:fillRect/>
          </a:stretch>
        </p:blipFill>
        <p:spPr bwMode="auto">
          <a:xfrm>
            <a:off x="3364430" y="1529853"/>
            <a:ext cx="5095875" cy="4884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949280"/>
            <a:ext cx="685800" cy="571500"/>
          </a:xfrm>
          <a:prstGeom prst="rect">
            <a:avLst/>
          </a:prstGeom>
          <a:noFill/>
          <a:ln>
            <a:noFill/>
          </a:ln>
        </p:spPr>
      </p:pic>
    </p:spTree>
    <p:extLst>
      <p:ext uri="{BB962C8B-B14F-4D97-AF65-F5344CB8AC3E}">
        <p14:creationId xmlns:p14="http://schemas.microsoft.com/office/powerpoint/2010/main" val="205785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ncrypted-tbn3.gstatic.com/images?q=tbn:ANd9GcTV2W5elCWmHGE06Ru9TZGs3YSLcRfp1-auThdsLTA-WkbP27O3"/>
          <p:cNvPicPr/>
          <p:nvPr/>
        </p:nvPicPr>
        <p:blipFill>
          <a:blip r:embed="rId3" cstate="print"/>
          <a:srcRect/>
          <a:stretch>
            <a:fillRect/>
          </a:stretch>
        </p:blipFill>
        <p:spPr bwMode="auto">
          <a:xfrm>
            <a:off x="395536" y="6093296"/>
            <a:ext cx="7416824" cy="579884"/>
          </a:xfrm>
          <a:prstGeom prst="rect">
            <a:avLst/>
          </a:prstGeom>
          <a:noFill/>
          <a:ln w="9525">
            <a:noFill/>
            <a:miter lim="800000"/>
            <a:headEnd/>
            <a:tailEnd/>
          </a:ln>
        </p:spPr>
      </p:pic>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5949280"/>
            <a:ext cx="685800" cy="571500"/>
          </a:xfrm>
          <a:prstGeom prst="rect">
            <a:avLst/>
          </a:prstGeom>
          <a:noFill/>
          <a:ln>
            <a:noFill/>
          </a:ln>
        </p:spPr>
      </p:pic>
      <p:sp>
        <p:nvSpPr>
          <p:cNvPr id="18434" name="Text Box 2"/>
          <p:cNvSpPr txBox="1">
            <a:spLocks noChangeArrowheads="1"/>
          </p:cNvSpPr>
          <p:nvPr/>
        </p:nvSpPr>
        <p:spPr bwMode="auto">
          <a:xfrm>
            <a:off x="323528" y="260649"/>
            <a:ext cx="8568952" cy="2304256"/>
          </a:xfrm>
          <a:prstGeom prst="rect">
            <a:avLst/>
          </a:prstGeom>
          <a:solidFill>
            <a:schemeClr val="accent2">
              <a:lumMod val="40000"/>
              <a:lumOff val="60000"/>
            </a:schemeClr>
          </a:solidFill>
          <a:ln w="9525">
            <a:solidFill>
              <a:srgbClr val="000000"/>
            </a:solidFill>
            <a:miter lim="800000"/>
            <a:headEnd/>
            <a:tailEnd/>
          </a:ln>
          <a:effectLst>
            <a:outerShdw dist="107763" dir="18900000" algn="ctr" rotWithShape="0">
              <a:srgbClr val="8D0C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6000" b="1" i="0" u="none" strike="noStrike" cap="none" normalizeH="0" baseline="0" dirty="0" smtClean="0">
                <a:ln>
                  <a:noFill/>
                </a:ln>
                <a:solidFill>
                  <a:schemeClr val="tx1"/>
                </a:solidFill>
                <a:effectLst/>
                <a:latin typeface="Times New Roman" pitchFamily="18" charset="0"/>
                <a:cs typeface="Arial" pitchFamily="34" charset="0"/>
              </a:rPr>
              <a:t>Sports Fair</a:t>
            </a:r>
          </a:p>
          <a:p>
            <a:pPr marL="0" marR="0" lvl="0" indent="0" algn="ctr" defTabSz="914400" rtl="0" eaLnBrk="1" fontAlgn="base" latinLnBrk="0" hangingPunct="1">
              <a:lnSpc>
                <a:spcPct val="100000"/>
              </a:lnSpc>
              <a:spcBef>
                <a:spcPct val="0"/>
              </a:spcBef>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Another first for Dyce Academy was its Sports Fair, organised by the Sports council.</a:t>
            </a:r>
          </a:p>
          <a:p>
            <a:pPr marL="0" marR="0" lvl="0" indent="0" algn="ctr" defTabSz="914400" rtl="0" eaLnBrk="1" fontAlgn="base" latinLnBrk="0" hangingPunct="1">
              <a:lnSpc>
                <a:spcPct val="100000"/>
              </a:lnSpc>
              <a:spcBef>
                <a:spcPct val="0"/>
              </a:spcBef>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Each council member was in charge of promoting an activity. Pupils put in huge amounts of effort to produce posters, music and demonstrations that would capture the attention of the pupils in Dyce Academy.  They did a fantastic job!  Well done guys!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noProof="1" smtClean="0">
                <a:ln>
                  <a:noFill/>
                </a:ln>
                <a:solidFill>
                  <a:schemeClr val="tx1"/>
                </a:solidFill>
                <a:effectLst/>
                <a:latin typeface="Times New Roman" pitchFamily="18" charset="0"/>
                <a:cs typeface="Arial" pitchFamily="34" charset="0"/>
              </a:rPr>
              <a:t>	</a:t>
            </a:r>
            <a:r>
              <a:rPr kumimoji="0" lang="en-GB" sz="1100" b="0" i="0" u="none" strike="noStrike" cap="none" normalizeH="0" baseline="0" noProof="1" smtClean="0">
                <a:ln>
                  <a:noFill/>
                </a:ln>
                <a:solidFill>
                  <a:schemeClr val="tx1"/>
                </a:solidFill>
                <a:effectLst/>
                <a:latin typeface="Calibri" pitchFamily="34" charset="0"/>
                <a:cs typeface="Arial" pitchFamily="34" charset="0"/>
              </a:rPr>
              <a:t>        </a:t>
            </a:r>
            <a:endParaRPr kumimoji="0" lang="en-GB"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1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293096"/>
            <a:ext cx="2376264" cy="1607621"/>
          </a:xfrm>
          <a:prstGeom prst="rect">
            <a:avLst/>
          </a:prstGeom>
          <a:noFill/>
          <a:ln>
            <a:solidFill>
              <a:schemeClr val="tx1"/>
            </a:solid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4293096"/>
            <a:ext cx="2592288" cy="1728192"/>
          </a:xfrm>
          <a:prstGeom prst="rect">
            <a:avLst/>
          </a:prstGeom>
          <a:noFill/>
          <a:ln>
            <a:solidFill>
              <a:schemeClr val="tx1"/>
            </a:solidFill>
          </a:ln>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293096"/>
            <a:ext cx="2664296" cy="1590944"/>
          </a:xfrm>
          <a:prstGeom prst="rect">
            <a:avLst/>
          </a:prstGeom>
          <a:noFill/>
          <a:ln>
            <a:solidFill>
              <a:schemeClr val="tx1"/>
            </a:solidFill>
          </a:ln>
        </p:spPr>
      </p:pic>
      <p:pic>
        <p:nvPicPr>
          <p:cNvPr id="7" name="Picture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2636912"/>
            <a:ext cx="2232248" cy="1560786"/>
          </a:xfrm>
          <a:prstGeom prst="rect">
            <a:avLst/>
          </a:prstGeom>
          <a:noFill/>
          <a:ln>
            <a:solidFill>
              <a:schemeClr val="tx1"/>
            </a:solidFill>
          </a:ln>
        </p:spPr>
      </p:pic>
      <p:pic>
        <p:nvPicPr>
          <p:cNvPr id="5" name="Picture 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2636912"/>
            <a:ext cx="2520280" cy="1562738"/>
          </a:xfrm>
          <a:prstGeom prst="rect">
            <a:avLst/>
          </a:prstGeom>
          <a:noFill/>
          <a:ln>
            <a:solidFill>
              <a:schemeClr val="tx1"/>
            </a:solidFill>
          </a:ln>
        </p:spPr>
      </p:pic>
      <p:pic>
        <p:nvPicPr>
          <p:cNvPr id="6" name="Picture 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2636912"/>
            <a:ext cx="2400228" cy="158444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pics to get developed\IMG_12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4704"/>
            <a:ext cx="4392488" cy="3168352"/>
          </a:xfrm>
          <a:prstGeom prst="rect">
            <a:avLst/>
          </a:prstGeom>
          <a:noFill/>
          <a:ln>
            <a:solidFill>
              <a:schemeClr val="bg1">
                <a:alpha val="94000"/>
              </a:schemeClr>
            </a:solidFill>
          </a:ln>
        </p:spPr>
      </p:pic>
      <p:pic>
        <p:nvPicPr>
          <p:cNvPr id="2" name="Picture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949280"/>
            <a:ext cx="685800" cy="571500"/>
          </a:xfrm>
          <a:prstGeom prst="rect">
            <a:avLst/>
          </a:prstGeom>
          <a:noFill/>
          <a:ln>
            <a:noFill/>
          </a:ln>
        </p:spPr>
      </p:pic>
      <p:sp>
        <p:nvSpPr>
          <p:cNvPr id="24580" name="Text Box 4"/>
          <p:cNvSpPr txBox="1">
            <a:spLocks noChangeArrowheads="1"/>
          </p:cNvSpPr>
          <p:nvPr/>
        </p:nvSpPr>
        <p:spPr bwMode="auto">
          <a:xfrm>
            <a:off x="4283968" y="260648"/>
            <a:ext cx="4608339" cy="4392488"/>
          </a:xfrm>
          <a:prstGeom prst="rect">
            <a:avLst/>
          </a:prstGeom>
          <a:solidFill>
            <a:srgbClr val="00B05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This year in Dyce Academy we have our first ever Sports Council.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This is led by our three Young Ambassadors: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Toby </a:t>
            </a:r>
            <a:r>
              <a:rPr kumimoji="0" lang="en-GB" sz="1600" b="0" i="0" u="none" strike="noStrike" cap="none" normalizeH="0" baseline="0" dirty="0" err="1" smtClean="0">
                <a:ln>
                  <a:noFill/>
                </a:ln>
                <a:solidFill>
                  <a:schemeClr val="tx1"/>
                </a:solidFill>
                <a:effectLst/>
                <a:latin typeface="Times New Roman" pitchFamily="18" charset="0"/>
                <a:cs typeface="Arial" pitchFamily="34" charset="0"/>
              </a:rPr>
              <a:t>Keech</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 (Platinum Young Ambassador),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18" charset="0"/>
                <a:cs typeface="Arial" pitchFamily="34" charset="0"/>
              </a:rPr>
              <a:t>Cait</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 Cormack and Declan Coutts.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Our Sports Council panel consists of S3 pupils who will be taking part 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LEAD 2014 programme in March.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These S3 pupils were chosen as they showed excellent leadership and organisational qualities as well as a love for sport and a desire to improve the opportunities for pupils to take part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extra-curricular sport/activities at Dyce Academy.</a:t>
            </a:r>
            <a:endParaRPr kumimoji="0" lang="en-GB"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Text Box 5"/>
          <p:cNvSpPr txBox="1">
            <a:spLocks noChangeArrowheads="1"/>
          </p:cNvSpPr>
          <p:nvPr/>
        </p:nvSpPr>
        <p:spPr bwMode="auto">
          <a:xfrm>
            <a:off x="179512" y="3933056"/>
            <a:ext cx="4104456" cy="792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Back (L-R): Cameron Brown, Ethan Wilson, Aaron </a:t>
            </a:r>
            <a:r>
              <a:rPr kumimoji="0" lang="en-GB" sz="1200" b="0" i="0" u="none" strike="noStrike" cap="none" normalizeH="0" baseline="0" dirty="0" err="1" smtClean="0">
                <a:ln>
                  <a:noFill/>
                </a:ln>
                <a:solidFill>
                  <a:schemeClr val="tx1"/>
                </a:solidFill>
                <a:effectLst/>
                <a:latin typeface="Times New Roman" pitchFamily="18" charset="0"/>
                <a:cs typeface="Arial" pitchFamily="34" charset="0"/>
              </a:rPr>
              <a:t>Odentz</a:t>
            </a:r>
            <a:r>
              <a:rPr kumimoji="0" lang="en-GB" sz="1200"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Declan Coutts, Andrew Frank, Toby </a:t>
            </a:r>
            <a:r>
              <a:rPr kumimoji="0" lang="en-GB" sz="1200" b="0" i="0" u="none" strike="noStrike" cap="none" normalizeH="0" baseline="0" dirty="0" err="1" smtClean="0">
                <a:ln>
                  <a:noFill/>
                </a:ln>
                <a:solidFill>
                  <a:schemeClr val="tx1"/>
                </a:solidFill>
                <a:effectLst/>
                <a:latin typeface="Times New Roman" pitchFamily="18" charset="0"/>
                <a:cs typeface="Arial" pitchFamily="34" charset="0"/>
              </a:rPr>
              <a:t>Keech</a:t>
            </a:r>
            <a:r>
              <a:rPr kumimoji="0" lang="en-GB"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Jake Shade, </a:t>
            </a:r>
            <a:r>
              <a:rPr kumimoji="0" lang="en-GB" sz="1200" b="0" i="0" u="none" strike="noStrike" cap="none" normalizeH="0" baseline="0" dirty="0" err="1" smtClean="0">
                <a:ln>
                  <a:noFill/>
                </a:ln>
                <a:solidFill>
                  <a:schemeClr val="tx1"/>
                </a:solidFill>
                <a:effectLst/>
                <a:latin typeface="Times New Roman" pitchFamily="18" charset="0"/>
                <a:cs typeface="Arial" pitchFamily="34" charset="0"/>
              </a:rPr>
              <a:t>Cait</a:t>
            </a:r>
            <a:r>
              <a:rPr kumimoji="0" lang="en-GB" sz="1200" b="0" i="0" u="none" strike="noStrike" cap="none" normalizeH="0" baseline="0" dirty="0" smtClean="0">
                <a:ln>
                  <a:noFill/>
                </a:ln>
                <a:solidFill>
                  <a:schemeClr val="tx1"/>
                </a:solidFill>
                <a:effectLst/>
                <a:latin typeface="Times New Roman" pitchFamily="18" charset="0"/>
                <a:cs typeface="Arial" pitchFamily="34" charset="0"/>
              </a:rPr>
              <a:t> Cormack. Front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(L-R): Kim </a:t>
            </a:r>
            <a:r>
              <a:rPr kumimoji="0" lang="en-GB" sz="1200" b="0" i="0" u="none" strike="noStrike" cap="none" normalizeH="0" baseline="0" dirty="0" err="1" smtClean="0">
                <a:ln>
                  <a:noFill/>
                </a:ln>
                <a:solidFill>
                  <a:schemeClr val="tx1"/>
                </a:solidFill>
                <a:effectLst/>
                <a:latin typeface="Times New Roman" pitchFamily="18" charset="0"/>
                <a:cs typeface="Arial" pitchFamily="34" charset="0"/>
              </a:rPr>
              <a:t>Moir</a:t>
            </a:r>
            <a:r>
              <a:rPr kumimoji="0" lang="en-GB" sz="1200" b="0" i="0" u="none" strike="noStrike" cap="none" normalizeH="0" baseline="0" dirty="0" smtClean="0">
                <a:ln>
                  <a:noFill/>
                </a:ln>
                <a:solidFill>
                  <a:schemeClr val="tx1"/>
                </a:solidFill>
                <a:effectLst/>
                <a:latin typeface="Times New Roman" pitchFamily="18" charset="0"/>
                <a:cs typeface="Arial" pitchFamily="34" charset="0"/>
              </a:rPr>
              <a:t>, Connor Ross, Lewis Cowie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2" name="Text Box 6"/>
          <p:cNvSpPr txBox="1">
            <a:spLocks noChangeArrowheads="1"/>
          </p:cNvSpPr>
          <p:nvPr/>
        </p:nvSpPr>
        <p:spPr bwMode="auto">
          <a:xfrm>
            <a:off x="179512" y="4725144"/>
            <a:ext cx="7704856" cy="1909316"/>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The Sports Council meet on a Friday lunchtime every two weeks to update each other on what is happening with their clubs and discuss new and exciting ways of delivering the variety of sports on offer to the pupils of Dyce Academy.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We have a full timetable of activities for pupils to take part in which includes: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Badminton, </a:t>
            </a:r>
            <a:r>
              <a:rPr kumimoji="0" lang="en-GB" sz="1600" b="0" i="0" u="none" strike="noStrike" cap="none" normalizeH="0" baseline="0" dirty="0" err="1" smtClean="0">
                <a:ln>
                  <a:noFill/>
                </a:ln>
                <a:solidFill>
                  <a:schemeClr val="tx1"/>
                </a:solidFill>
                <a:effectLst/>
                <a:latin typeface="Times New Roman" pitchFamily="18" charset="0"/>
                <a:cs typeface="Arial" pitchFamily="34" charset="0"/>
              </a:rPr>
              <a:t>Trampolining</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 Insanity, Girls Football, Ultimate Frisbee, Table Tennis,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Martial Arts, Rugby, Netball, Volleyball, Basketball and Dance.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Please see our activity timetable.</a:t>
            </a:r>
            <a:endParaRPr kumimoji="0" lang="en-GB"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7" name="Rectangle 1"/>
          <p:cNvSpPr>
            <a:spLocks noChangeArrowheads="1"/>
          </p:cNvSpPr>
          <p:nvPr/>
        </p:nvSpPr>
        <p:spPr bwMode="auto">
          <a:xfrm>
            <a:off x="179512" y="188640"/>
            <a:ext cx="4032448" cy="1077218"/>
          </a:xfrm>
          <a:prstGeom prst="rect">
            <a:avLst/>
          </a:prstGeom>
          <a:solidFill>
            <a:srgbClr val="00B05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SPORTS COUNCIL</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sp>
        <p:nvSpPr>
          <p:cNvPr id="22529" name="Text Box 1"/>
          <p:cNvSpPr txBox="1">
            <a:spLocks noChangeArrowheads="1"/>
          </p:cNvSpPr>
          <p:nvPr/>
        </p:nvSpPr>
        <p:spPr bwMode="auto">
          <a:xfrm>
            <a:off x="251520" y="1412776"/>
            <a:ext cx="7344816" cy="5256584"/>
          </a:xfrm>
          <a:prstGeom prst="rect">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Toby </a:t>
            </a:r>
            <a:r>
              <a:rPr kumimoji="0" lang="en-GB" sz="1600" b="0" i="0" u="none" strike="noStrike" cap="none" normalizeH="0" baseline="0" dirty="0" err="1" smtClean="0">
                <a:ln>
                  <a:noFill/>
                </a:ln>
                <a:solidFill>
                  <a:schemeClr val="tx1"/>
                </a:solidFill>
                <a:effectLst/>
                <a:latin typeface="Times New Roman" pitchFamily="18" charset="0"/>
                <a:cs typeface="Arial" pitchFamily="34" charset="0"/>
              </a:rPr>
              <a:t>Keech</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 our Platinum Young Ambassador was chosen to sit on a panel within Aberdeen City Council, to help choose runners for the Queens Baton Relay when it arrives in Aberdeen.  This is a massive achievement for an S5 student, and I have no doubt that you represented Dyce Academy extremely well!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Toby has been selected to become part of a National Steering Group for Young Ambassadors. This group aims to </a:t>
            </a: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raise the profile of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Young Ambassador programme in their area and help to ensure Sport Scotland are meeting the needs of Young Ambassadors participants in the programme across the country.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As part of the steering group Toby will have an opportunity to share learning with Young Ambassadors from across the UK, to develop the Young Ambassadors programme to ensure it meets the needs of young people, share practice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understand the challenges and celebrate the successes in the programme. As well as attending both the Young Ambassadors Regional Implementation Group and support their Regional Young Ambassadors Conference in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This a huge honour as Toby is the first Young Ambassador from Aberdeen City to be chosen to become part of the group!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252525"/>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252525"/>
                </a:solidFill>
                <a:effectLst/>
                <a:latin typeface="Times New Roman" pitchFamily="18" charset="0"/>
                <a:cs typeface="Arial" pitchFamily="34" charset="0"/>
              </a:rPr>
              <a:t>Well done Toby!!  We here in the PE Department have no doubt that you will do a fantastic job! We are very proud of you!</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https://encrypted-tbn3.gstatic.com/images?q=tbn:ANd9GcRMHcchn9rYUalv-Xn3uEOlQHm4WklDnrMmXxpJewiFCsZe7G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764704"/>
            <a:ext cx="6296025" cy="609600"/>
          </a:xfrm>
          <a:prstGeom prst="rect">
            <a:avLst/>
          </a:prstGeom>
          <a:noFill/>
          <a:ln>
            <a:noFill/>
          </a:ln>
        </p:spPr>
      </p:pic>
      <p:sp>
        <p:nvSpPr>
          <p:cNvPr id="22531" name="Text Box 3"/>
          <p:cNvSpPr txBox="1">
            <a:spLocks noChangeArrowheads="1"/>
          </p:cNvSpPr>
          <p:nvPr/>
        </p:nvSpPr>
        <p:spPr bwMode="auto">
          <a:xfrm>
            <a:off x="1547664" y="188640"/>
            <a:ext cx="4176712" cy="646112"/>
          </a:xfrm>
          <a:prstGeom prst="rect">
            <a:avLst/>
          </a:prstGeom>
          <a:solidFill>
            <a:srgbClr val="4BACC6"/>
          </a:solidFill>
          <a:ln w="38100">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cs typeface="Arial" pitchFamily="34" charset="0"/>
              </a:rPr>
              <a:t>Congratulations Toby!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620688"/>
            <a:ext cx="1645552" cy="379949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1124744"/>
            <a:ext cx="6264696" cy="5328592"/>
          </a:xfrm>
          <a:prstGeom prst="rect">
            <a:avLst/>
          </a:prstGeom>
          <a:solidFill>
            <a:srgbClr val="FFFF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252525"/>
                </a:solidFill>
                <a:effectLst/>
                <a:latin typeface="Times New Roman" pitchFamily="18" charset="0"/>
                <a:cs typeface="Arial" pitchFamily="34" charset="0"/>
              </a:rPr>
              <a:t>Two other members of our Sports Council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252525"/>
                </a:solidFill>
                <a:effectLst/>
                <a:latin typeface="Times New Roman" pitchFamily="18" charset="0"/>
                <a:cs typeface="Arial" pitchFamily="34" charset="0"/>
              </a:rPr>
              <a:t>have been very busy!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252525"/>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252525"/>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252525"/>
                </a:solidFill>
                <a:effectLst/>
                <a:latin typeface="Times New Roman" pitchFamily="18" charset="0"/>
                <a:cs typeface="Arial" pitchFamily="34" charset="0"/>
              </a:rPr>
              <a:t>Both Declan Coutts, S5 and </a:t>
            </a:r>
            <a:r>
              <a:rPr kumimoji="0" lang="en-GB" b="0" i="0" u="none" strike="noStrike" cap="none" normalizeH="0" baseline="0" dirty="0" err="1" smtClean="0">
                <a:ln>
                  <a:noFill/>
                </a:ln>
                <a:solidFill>
                  <a:srgbClr val="252525"/>
                </a:solidFill>
                <a:effectLst/>
                <a:latin typeface="Times New Roman" pitchFamily="18" charset="0"/>
                <a:cs typeface="Arial" pitchFamily="34" charset="0"/>
              </a:rPr>
              <a:t>Conor</a:t>
            </a:r>
            <a:r>
              <a:rPr kumimoji="0" lang="en-GB" b="0" i="0" u="none" strike="noStrike" cap="none" normalizeH="0" baseline="0" dirty="0" smtClean="0">
                <a:ln>
                  <a:noFill/>
                </a:ln>
                <a:solidFill>
                  <a:srgbClr val="252525"/>
                </a:solidFill>
                <a:effectLst/>
                <a:latin typeface="Times New Roman" pitchFamily="18" charset="0"/>
                <a:cs typeface="Arial" pitchFamily="34" charset="0"/>
              </a:rPr>
              <a:t> Ross S3, have applied to become part of a </a:t>
            </a:r>
            <a:r>
              <a:rPr kumimoji="0" lang="en-GB" b="0" i="0" u="none" strike="noStrike" cap="none" normalizeH="0" baseline="0" dirty="0" smtClean="0">
                <a:ln>
                  <a:noFill/>
                </a:ln>
                <a:solidFill>
                  <a:srgbClr val="333333"/>
                </a:solidFill>
                <a:effectLst/>
                <a:latin typeface="Times New Roman" pitchFamily="18" charset="0"/>
                <a:cs typeface="Arial" pitchFamily="34" charset="0"/>
              </a:rPr>
              <a:t>Young Peoples Sports Panel for Scotland. This panel is open to people aged 14-24 and aims to </a:t>
            </a:r>
            <a:r>
              <a:rPr kumimoji="0" lang="en-GB" b="0" i="0" u="none" strike="noStrike" cap="none" normalizeH="0" baseline="0" dirty="0" smtClean="0">
                <a:ln>
                  <a:noFill/>
                </a:ln>
                <a:solidFill>
                  <a:srgbClr val="252525"/>
                </a:solidFill>
                <a:effectLst/>
                <a:latin typeface="Times New Roman" pitchFamily="18" charset="0"/>
                <a:cs typeface="Arial" pitchFamily="34" charset="0"/>
              </a:rPr>
              <a:t>give a voice to young people, and has been formed through a partnership between </a:t>
            </a:r>
            <a:r>
              <a:rPr kumimoji="0" lang="en-GB" b="1" i="0" u="none" strike="noStrike" cap="none" normalizeH="0" baseline="0" dirty="0" err="1" smtClean="0">
                <a:ln>
                  <a:noFill/>
                </a:ln>
                <a:solidFill>
                  <a:srgbClr val="252525"/>
                </a:solidFill>
                <a:effectLst/>
                <a:latin typeface="Times New Roman" pitchFamily="18" charset="0"/>
                <a:cs typeface="Arial" pitchFamily="34" charset="0"/>
              </a:rPr>
              <a:t>Sport</a:t>
            </a:r>
            <a:r>
              <a:rPr kumimoji="0" lang="en-GB" b="0" i="0" u="none" strike="noStrike" cap="none" normalizeH="0" baseline="0" dirty="0" err="1" smtClean="0">
                <a:ln>
                  <a:noFill/>
                </a:ln>
                <a:solidFill>
                  <a:srgbClr val="252525"/>
                </a:solidFill>
                <a:effectLst/>
                <a:latin typeface="Times New Roman" pitchFamily="18" charset="0"/>
                <a:cs typeface="Arial" pitchFamily="34" charset="0"/>
              </a:rPr>
              <a:t>Scotland</a:t>
            </a:r>
            <a:r>
              <a:rPr kumimoji="0" lang="en-GB" b="0" i="0" u="none" strike="noStrike" cap="none" normalizeH="0" baseline="0" dirty="0" smtClean="0">
                <a:ln>
                  <a:noFill/>
                </a:ln>
                <a:solidFill>
                  <a:srgbClr val="252525"/>
                </a:solidFill>
                <a:effectLst/>
                <a:latin typeface="Times New Roman" pitchFamily="18" charset="0"/>
                <a:cs typeface="Arial" pitchFamily="34" charset="0"/>
              </a:rPr>
              <a:t> and </a:t>
            </a:r>
            <a:r>
              <a:rPr kumimoji="0" lang="en-GB" b="0" i="0" u="none" strike="noStrike" cap="none" normalizeH="0" baseline="0" dirty="0" smtClean="0">
                <a:ln>
                  <a:noFill/>
                </a:ln>
                <a:solidFill>
                  <a:schemeClr val="tx1"/>
                </a:solidFill>
                <a:effectLst/>
                <a:latin typeface="Times New Roman" pitchFamily="18" charset="0"/>
                <a:cs typeface="Arial" pitchFamily="34" charset="0"/>
                <a:hlinkClick r:id="rId3" tooltip="Young_Scot"/>
              </a:rPr>
              <a:t>Young Scot</a:t>
            </a:r>
            <a:r>
              <a:rPr kumimoji="0" lang="en-GB"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Already the Sports Panel have been involved </a:t>
            </a:r>
            <a:r>
              <a:rPr kumimoji="0" lang="en-GB" b="0" i="0" u="none" strike="noStrike" cap="none" normalizeH="0" baseline="0" dirty="0" smtClean="0">
                <a:ln>
                  <a:noFill/>
                </a:ln>
                <a:solidFill>
                  <a:srgbClr val="252525"/>
                </a:solidFill>
                <a:effectLst/>
                <a:latin typeface="Times New Roman" pitchFamily="18" charset="0"/>
                <a:cs typeface="Arial" pitchFamily="34" charset="0"/>
              </a:rPr>
              <a:t>in a wide range of activities, from influencing policy through the Youth Sport Strategy, Commonwealth Youth Sport Charter and Children and Young People's Bill, to creating online content for the Young Scot website encourage more young people to take an interest in sport.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rgbClr val="252525"/>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rgbClr val="252525"/>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333333"/>
                </a:solidFill>
                <a:effectLst/>
                <a:latin typeface="Times New Roman" pitchFamily="18" charset="0"/>
                <a:cs typeface="Arial" pitchFamily="34" charset="0"/>
              </a:rPr>
              <a:t>We wish both Declan and </a:t>
            </a:r>
            <a:r>
              <a:rPr kumimoji="0" lang="en-GB" b="0" i="0" u="none" strike="noStrike" cap="none" normalizeH="0" baseline="0" dirty="0" err="1" smtClean="0">
                <a:ln>
                  <a:noFill/>
                </a:ln>
                <a:solidFill>
                  <a:srgbClr val="333333"/>
                </a:solidFill>
                <a:effectLst/>
                <a:latin typeface="Times New Roman" pitchFamily="18" charset="0"/>
                <a:cs typeface="Arial" pitchFamily="34" charset="0"/>
              </a:rPr>
              <a:t>Conor</a:t>
            </a:r>
            <a:r>
              <a:rPr kumimoji="0" lang="en-GB" b="0" i="0" u="none" strike="noStrike" cap="none" normalizeH="0" baseline="0" dirty="0" smtClean="0">
                <a:ln>
                  <a:noFill/>
                </a:ln>
                <a:solidFill>
                  <a:srgbClr val="333333"/>
                </a:solidFill>
                <a:effectLst/>
                <a:latin typeface="Times New Roman" pitchFamily="18" charset="0"/>
                <a:cs typeface="Arial" pitchFamily="34" charset="0"/>
              </a:rPr>
              <a:t> the very best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333333"/>
                </a:solidFill>
                <a:effectLst/>
                <a:latin typeface="Times New Roman" pitchFamily="18" charset="0"/>
                <a:cs typeface="Arial" pitchFamily="34" charset="0"/>
              </a:rPr>
              <a:t>of luck in their application!</a:t>
            </a:r>
            <a:endParaRPr kumimoji="0" lang="en-GB"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Text Box 1"/>
          <p:cNvSpPr txBox="1">
            <a:spLocks noChangeArrowheads="1"/>
          </p:cNvSpPr>
          <p:nvPr/>
        </p:nvSpPr>
        <p:spPr bwMode="auto">
          <a:xfrm>
            <a:off x="1677591" y="404664"/>
            <a:ext cx="3641725" cy="514350"/>
          </a:xfrm>
          <a:prstGeom prst="rect">
            <a:avLst/>
          </a:prstGeom>
          <a:solidFill>
            <a:srgbClr val="FFC00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Calibri" pitchFamily="34" charset="0"/>
                <a:cs typeface="Arial" pitchFamily="34" charset="0"/>
              </a:rPr>
              <a:t>SPORTS COUNCIL REPS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Documents and Settings\mmccaw\Local Settings\Temporary Internet Files\Content.IE5\LEIYW2BJ\MC900433909[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8495" y="166539"/>
            <a:ext cx="752475" cy="752475"/>
          </a:xfrm>
          <a:prstGeom prst="rect">
            <a:avLst/>
          </a:prstGeom>
          <a:noFill/>
          <a:ln>
            <a:noFill/>
          </a:ln>
        </p:spPr>
      </p:pic>
      <p:pic>
        <p:nvPicPr>
          <p:cNvPr id="6" name="Picture 5" descr="C:\Documents and Settings\mmccaw\Local Settings\Temporary Internet Files\Content.IE5\OHU1RQ7Z\MC90036303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90339"/>
            <a:ext cx="1123950" cy="828675"/>
          </a:xfrm>
          <a:prstGeom prst="rect">
            <a:avLst/>
          </a:prstGeom>
          <a:noFill/>
          <a:ln>
            <a:noFill/>
          </a:ln>
        </p:spPr>
      </p:pic>
      <p:pic>
        <p:nvPicPr>
          <p:cNvPr id="2" name="Picture 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6093296"/>
            <a:ext cx="685800" cy="571500"/>
          </a:xfrm>
          <a:prstGeom prst="rect">
            <a:avLst/>
          </a:prstGeom>
          <a:noFill/>
          <a:ln>
            <a:noFill/>
          </a:ln>
        </p:spPr>
      </p:pic>
      <p:pic>
        <p:nvPicPr>
          <p:cNvPr id="1026" name="Picture 2" descr="N:\Downloads\connor r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5575" y="3717032"/>
            <a:ext cx="1757805" cy="2343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N:\Downloads\declan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9715" y="1340768"/>
            <a:ext cx="1753666" cy="2232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1520" y="260648"/>
            <a:ext cx="8496944" cy="6264696"/>
          </a:xfrm>
          <a:prstGeom prst="rect">
            <a:avLst/>
          </a:prstGeom>
          <a:solidFill>
            <a:srgbClr val="00B0F0"/>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805264"/>
            <a:ext cx="685800" cy="571500"/>
          </a:xfrm>
          <a:prstGeom prst="rect">
            <a:avLst/>
          </a:prstGeom>
          <a:noFill/>
          <a:ln>
            <a:solidFill>
              <a:schemeClr val="tx1"/>
            </a:solidFill>
          </a:ln>
        </p:spPr>
      </p:pic>
      <p:pic>
        <p:nvPicPr>
          <p:cNvPr id="4" name="Picture 3" descr="C:\Program Files\Microsoft Office\MEDIA\CAGCAT10\j0301480.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97152"/>
            <a:ext cx="948098" cy="714375"/>
          </a:xfrm>
          <a:prstGeom prst="rect">
            <a:avLst/>
          </a:prstGeom>
          <a:noFill/>
          <a:ln>
            <a:noFill/>
          </a:ln>
        </p:spPr>
      </p:pic>
      <p:pic>
        <p:nvPicPr>
          <p:cNvPr id="7" name="Picture 6" descr="C:\Documents and Settings\mmccaw\Local Settings\Temporary Internet Files\Content.IE5\FUO6MNVQ\MC900441274[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717032"/>
            <a:ext cx="828675" cy="828675"/>
          </a:xfrm>
          <a:prstGeom prst="rect">
            <a:avLst/>
          </a:prstGeom>
          <a:noFill/>
          <a:ln>
            <a:noFill/>
          </a:ln>
        </p:spPr>
      </p:pic>
      <p:pic>
        <p:nvPicPr>
          <p:cNvPr id="9" name="Picture 8" descr="C:\Documents and Settings\mmccaw\Local Settings\Temporary Internet Files\Content.IE5\OHU1RQ7Z\MC900437047[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484784"/>
            <a:ext cx="828675" cy="828675"/>
          </a:xfrm>
          <a:prstGeom prst="rect">
            <a:avLst/>
          </a:prstGeom>
          <a:noFill/>
          <a:ln>
            <a:noFill/>
          </a:ln>
        </p:spPr>
      </p:pic>
      <p:pic>
        <p:nvPicPr>
          <p:cNvPr id="11" name="Picture 10" descr="C:\Documents and Settings\mmccaw\Local Settings\Temporary Internet Files\Content.IE5\FUO6MNVQ\MP900305807[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76672"/>
            <a:ext cx="797806" cy="809625"/>
          </a:xfrm>
          <a:prstGeom prst="rect">
            <a:avLst/>
          </a:prstGeom>
          <a:noFill/>
          <a:ln>
            <a:noFill/>
          </a:ln>
        </p:spPr>
      </p:pic>
      <p:pic>
        <p:nvPicPr>
          <p:cNvPr id="12" name="Picture 11" descr="C:\Documents and Settings\mmccaw\Local Settings\Temporary Internet Files\Content.IE5\LEIYW2BJ\MC900089138[1].wm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2564904"/>
            <a:ext cx="828675" cy="828675"/>
          </a:xfrm>
          <a:prstGeom prst="rect">
            <a:avLst/>
          </a:prstGeom>
          <a:noFill/>
          <a:ln>
            <a:noFill/>
          </a:ln>
        </p:spPr>
      </p:pic>
      <p:sp>
        <p:nvSpPr>
          <p:cNvPr id="26627" name="Text Box 3"/>
          <p:cNvSpPr txBox="1">
            <a:spLocks noChangeArrowheads="1"/>
          </p:cNvSpPr>
          <p:nvPr/>
        </p:nvSpPr>
        <p:spPr bwMode="auto">
          <a:xfrm>
            <a:off x="5148064" y="548680"/>
            <a:ext cx="3384376" cy="792088"/>
          </a:xfrm>
          <a:prstGeom prst="rect">
            <a:avLst/>
          </a:prstGeom>
          <a:solidFill>
            <a:schemeClr val="bg1"/>
          </a:solidFill>
          <a:ln w="9525">
            <a:solidFill>
              <a:srgbClr val="000000"/>
            </a:solidFill>
            <a:miter lim="800000"/>
            <a:headEnd/>
            <a:tailEnd/>
          </a:ln>
          <a:effectLst>
            <a:outerShdw dist="107763" dir="18900000" algn="ctr" rotWithShape="0">
              <a:srgbClr val="0000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smtClean="0">
                <a:ln>
                  <a:noFill/>
                </a:ln>
                <a:solidFill>
                  <a:schemeClr val="tx1"/>
                </a:solidFill>
                <a:effectLst/>
                <a:latin typeface="Calibri" pitchFamily="34" charset="0"/>
                <a:cs typeface="Arial" pitchFamily="34" charset="0"/>
              </a:rPr>
              <a:t>PHYSICAL EDUCATION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smtClean="0">
                <a:ln>
                  <a:noFill/>
                </a:ln>
                <a:solidFill>
                  <a:schemeClr val="tx1"/>
                </a:solidFill>
                <a:effectLst/>
                <a:latin typeface="Calibri" pitchFamily="34" charset="0"/>
                <a:cs typeface="Arial" pitchFamily="34" charset="0"/>
              </a:rPr>
              <a:t>SPORTS LEADERS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Text Box 5"/>
          <p:cNvSpPr txBox="1">
            <a:spLocks noChangeArrowheads="1"/>
          </p:cNvSpPr>
          <p:nvPr/>
        </p:nvSpPr>
        <p:spPr bwMode="auto">
          <a:xfrm>
            <a:off x="5220072" y="1556792"/>
            <a:ext cx="3192463" cy="41044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sng" strike="noStrike" cap="none" normalizeH="0" baseline="0" dirty="0" smtClean="0">
                <a:ln>
                  <a:noFill/>
                </a:ln>
                <a:solidFill>
                  <a:schemeClr val="tx1"/>
                </a:solidFill>
                <a:effectLst/>
                <a:latin typeface="Calibri" pitchFamily="34" charset="0"/>
                <a:cs typeface="Arial" pitchFamily="34" charset="0"/>
              </a:rPr>
              <a:t>S5&amp;6</a:t>
            </a:r>
            <a:endParaRPr kumimoji="0" lang="en-GB" sz="2200" b="1"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The senior Sports Leaders are working hard at the moment to complete their Level 2 Award.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They have been busy developing their skills within S3 Core classes and are looking forward to continue this within the primary schools in the oncoming weeks.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Keep an eye out for Melissa McIntosh,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Declan Coutts, Josh Cruickshank, Scott Fowler, Simeon Georgier and Chris Taylor, who will be hosting more events and competitions within the PE Department in the future.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Text Box 6"/>
          <p:cNvSpPr txBox="1">
            <a:spLocks noChangeArrowheads="1"/>
          </p:cNvSpPr>
          <p:nvPr/>
        </p:nvSpPr>
        <p:spPr bwMode="auto">
          <a:xfrm>
            <a:off x="1403648" y="404664"/>
            <a:ext cx="3528392" cy="54726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200" b="1" i="0" u="sng" strike="noStrike" cap="none" normalizeH="0" baseline="0" dirty="0" smtClean="0">
                <a:ln>
                  <a:noFill/>
                </a:ln>
                <a:solidFill>
                  <a:schemeClr val="tx1"/>
                </a:solidFill>
                <a:effectLst/>
                <a:latin typeface="Calibri" pitchFamily="34" charset="0"/>
                <a:cs typeface="Arial" pitchFamily="34" charset="0"/>
              </a:rPr>
              <a:t>S3</a:t>
            </a:r>
            <a:endParaRPr kumimoji="0" lang="en-GB" sz="2200" b="1"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The 20 pupils participating in the Level 1 Sports Leaders award have been making excellent progress over the last few months.  The group have been developing their leadership and communication skills when in Core PE lessons.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Their leadership qualities were put to the test at the beginning of February when the Sports Leaders organised and officiated an S3 Dodgeball tournament.  The event went very well and everybody enjoyed themselves.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The Sports Leaders will be embarking on their most challenging task in the coming weeks when they will go to Dyce Primary school.  Whilst at the Primary the Sports Leaders will be delivering a variety of lessons to the P6's under the supervision of Miss McLuckie (Dyce Primary) and Mr Manson.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ahoma" pitchFamily="34" charset="0"/>
                <a:cs typeface="Arial" pitchFamily="34" charset="0"/>
              </a:rPr>
              <a:t>Good Luck to all involved!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Documents and Settings\mmccaw\Local Settings\Temporary Internet Files\Content.IE5\LEIYW2BJ\MC900332876[1].wm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5733256"/>
            <a:ext cx="1698542" cy="68475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1860</Words>
  <Application>Microsoft Office PowerPoint</Application>
  <PresentationFormat>On-screen Show (4:3)</PresentationFormat>
  <Paragraphs>424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 your Trainers for Commonwealth Day, Monday 10th March 2014.</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mmccaw</dc:creator>
  <cp:lastModifiedBy>mmccaw</cp:lastModifiedBy>
  <cp:revision>50</cp:revision>
  <cp:lastPrinted>2014-03-24T12:51:09Z</cp:lastPrinted>
  <dcterms:created xsi:type="dcterms:W3CDTF">2014-02-28T11:40:18Z</dcterms:created>
  <dcterms:modified xsi:type="dcterms:W3CDTF">2014-03-24T15:18:15Z</dcterms:modified>
</cp:coreProperties>
</file>